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1603" r:id="rId3"/>
    <p:sldId id="1580" r:id="rId4"/>
    <p:sldId id="1866" r:id="rId5"/>
    <p:sldId id="1877" r:id="rId6"/>
    <p:sldId id="1879" r:id="rId7"/>
    <p:sldId id="1878" r:id="rId8"/>
    <p:sldId id="1880" r:id="rId9"/>
    <p:sldId id="1881" r:id="rId10"/>
    <p:sldId id="1882" r:id="rId11"/>
    <p:sldId id="1883" r:id="rId12"/>
    <p:sldId id="1895" r:id="rId13"/>
    <p:sldId id="1897" r:id="rId14"/>
    <p:sldId id="1898" r:id="rId15"/>
    <p:sldId id="1899" r:id="rId16"/>
    <p:sldId id="1900" r:id="rId17"/>
    <p:sldId id="1901" r:id="rId18"/>
    <p:sldId id="1884" r:id="rId19"/>
    <p:sldId id="1885" r:id="rId20"/>
    <p:sldId id="1886" r:id="rId21"/>
    <p:sldId id="1887" r:id="rId22"/>
    <p:sldId id="1888" r:id="rId23"/>
    <p:sldId id="1889" r:id="rId24"/>
    <p:sldId id="1890" r:id="rId25"/>
    <p:sldId id="1891" r:id="rId26"/>
    <p:sldId id="1892" r:id="rId27"/>
    <p:sldId id="1893" r:id="rId28"/>
    <p:sldId id="1894" r:id="rId29"/>
  </p:sldIdLst>
  <p:sldSz cx="9906000" cy="6858000" type="A4"/>
  <p:notesSz cx="10234613" cy="7104063"/>
  <p:defaultTextStyle>
    <a:defPPr>
      <a:defRPr lang="ko-KR"/>
    </a:defPPr>
    <a:lvl1pPr marL="0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71" userDrawn="1">
          <p15:clr>
            <a:srgbClr val="A4A3A4"/>
          </p15:clr>
        </p15:guide>
        <p15:guide id="2" pos="3084" userDrawn="1">
          <p15:clr>
            <a:srgbClr val="A4A3A4"/>
          </p15:clr>
        </p15:guide>
        <p15:guide id="3" orient="horz" pos="2238" userDrawn="1">
          <p15:clr>
            <a:srgbClr val="A4A3A4"/>
          </p15:clr>
        </p15:guide>
        <p15:guide id="4" pos="32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hkim08@o365.skku.edu" initials="j" lastIdx="4" clrIdx="0">
    <p:extLst>
      <p:ext uri="{19B8F6BF-5375-455C-9EA6-DF929625EA0E}">
        <p15:presenceInfo xmlns:p15="http://schemas.microsoft.com/office/powerpoint/2012/main" userId="S::jhkim08@o365.skku.edu::3d73b178-a3c9-464d-822c-f037345a793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0E8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62" autoAdjust="0"/>
    <p:restoredTop sz="96353" autoAdjust="0"/>
  </p:normalViewPr>
  <p:slideViewPr>
    <p:cSldViewPr>
      <p:cViewPr varScale="1">
        <p:scale>
          <a:sx n="110" d="100"/>
          <a:sy n="110" d="100"/>
        </p:scale>
        <p:origin x="1482" y="108"/>
      </p:cViewPr>
      <p:guideLst>
        <p:guide orient="horz" pos="2160"/>
        <p:guide pos="2880"/>
        <p:guide pos="312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3768" y="-96"/>
      </p:cViewPr>
      <p:guideLst>
        <p:guide orient="horz" pos="2171"/>
        <p:guide pos="3084"/>
        <p:guide orient="horz" pos="2238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797251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r">
              <a:defRPr sz="1300"/>
            </a:lvl1pPr>
          </a:lstStyle>
          <a:p>
            <a:fld id="{0C1902C3-241C-42A0-8742-2CD1E1D56FC7}" type="datetimeFigureOut">
              <a:rPr lang="ko-KR" altLang="en-US" smtClean="0"/>
              <a:pPr/>
              <a:t>2021-04-09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5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797251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r">
              <a:defRPr sz="1300"/>
            </a:lvl1pPr>
          </a:lstStyle>
          <a:p>
            <a:fld id="{EEEEA497-70A6-4963-B54C-C65ED2CA16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643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51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r">
              <a:defRPr sz="1300"/>
            </a:lvl1pPr>
          </a:lstStyle>
          <a:p>
            <a:fld id="{895CC2C5-98DF-40EB-AF0B-D6C9015782D6}" type="datetimeFigureOut">
              <a:rPr lang="ko-KR" altLang="en-US" smtClean="0"/>
              <a:pPr/>
              <a:t>2021-04-09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94050" y="534988"/>
            <a:ext cx="3846513" cy="2662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6" tIns="49525" rIns="99046" bIns="4952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374432"/>
            <a:ext cx="8187690" cy="3196828"/>
          </a:xfrm>
          <a:prstGeom prst="rect">
            <a:avLst/>
          </a:prstGeom>
        </p:spPr>
        <p:txBody>
          <a:bodyPr vert="horz" lIns="99046" tIns="49525" rIns="99046" bIns="4952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51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r">
              <a:defRPr sz="1300"/>
            </a:lvl1pPr>
          </a:lstStyle>
          <a:p>
            <a:fld id="{3F15531F-CEF4-43C4-B193-6AC02266EC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4242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488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66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687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270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163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534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126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45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722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469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72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168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20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418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670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435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935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3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04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6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6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41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3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94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6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8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91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48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0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46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8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95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8834" y="533820"/>
            <a:ext cx="9216229" cy="496241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rgbClr val="002060"/>
                </a:solidFill>
                <a:latin typeface="Calibri" panose="020F0502020204030204" pitchFamily="34" charset="0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60040" y="1134232"/>
            <a:ext cx="9201472" cy="5287844"/>
          </a:xfrm>
        </p:spPr>
        <p:txBody>
          <a:bodyPr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000" b="1" spc="0" baseline="0">
                <a:latin typeface="Calibri" panose="020F0502020204030204" pitchFamily="34" charset="0"/>
                <a:ea typeface="+mn-ea"/>
              </a:defRPr>
            </a:lvl1pPr>
            <a:lvl2pPr marL="742950" indent="-285750">
              <a:lnSpc>
                <a:spcPct val="114000"/>
              </a:lnSpc>
              <a:buFont typeface="-윤고딕120" panose="02030504000101010101" pitchFamily="18" charset="-127"/>
              <a:buChar char="­"/>
              <a:defRPr sz="1600" spc="0" baseline="0">
                <a:latin typeface="Calibri" panose="020F0502020204030204" pitchFamily="34" charset="0"/>
                <a:ea typeface="+mn-ea"/>
              </a:defRPr>
            </a:lvl2pPr>
            <a:lvl3pPr marL="1143000" indent="-228600">
              <a:lnSpc>
                <a:spcPct val="114000"/>
              </a:lnSpc>
              <a:buFont typeface="Arial" panose="020B0604020202020204" pitchFamily="34" charset="0"/>
              <a:buChar char="•"/>
              <a:defRPr sz="1400" spc="0" baseline="0">
                <a:latin typeface="Calibri" panose="020F0502020204030204" pitchFamily="34" charset="0"/>
                <a:ea typeface="+mn-ea"/>
              </a:defRPr>
            </a:lvl3pPr>
            <a:lvl4pPr marL="1600200" indent="-228600">
              <a:lnSpc>
                <a:spcPct val="114000"/>
              </a:lnSpc>
              <a:buFont typeface="Wingdings" panose="05000000000000000000" pitchFamily="2" charset="2"/>
              <a:buChar char="§"/>
              <a:defRPr sz="1200" spc="0" baseline="0">
                <a:latin typeface="Calibri" panose="020F0502020204030204" pitchFamily="34" charset="0"/>
                <a:ea typeface="+mn-ea"/>
              </a:defRPr>
            </a:lvl4pPr>
            <a:lvl5pPr marL="2057400" indent="-228600">
              <a:lnSpc>
                <a:spcPct val="114000"/>
              </a:lnSpc>
              <a:buFont typeface="Wingdings" panose="05000000000000000000" pitchFamily="2" charset="2"/>
              <a:buChar char="§"/>
              <a:defRPr sz="1200" spc="0" baseline="0">
                <a:latin typeface="Calibri" panose="020F050202020403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94128" y="6381328"/>
            <a:ext cx="2311400" cy="365125"/>
          </a:xfrm>
        </p:spPr>
        <p:txBody>
          <a:bodyPr/>
          <a:lstStyle>
            <a:lvl1pPr>
              <a:defRPr b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360040" y="965098"/>
            <a:ext cx="963352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81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0" indent="0">
              <a:buNone/>
              <a:defRPr sz="2400"/>
            </a:lvl3pPr>
            <a:lvl4pPr marL="1371435" indent="0">
              <a:buNone/>
              <a:defRPr sz="2000"/>
            </a:lvl4pPr>
            <a:lvl5pPr marL="1828581" indent="0">
              <a:buNone/>
              <a:defRPr sz="2000"/>
            </a:lvl5pPr>
            <a:lvl6pPr marL="2285726" indent="0">
              <a:buNone/>
              <a:defRPr sz="2000"/>
            </a:lvl6pPr>
            <a:lvl7pPr marL="2742871" indent="0">
              <a:buNone/>
              <a:defRPr sz="2000"/>
            </a:lvl7pPr>
            <a:lvl8pPr marL="3200016" indent="0">
              <a:buNone/>
              <a:defRPr sz="2000"/>
            </a:lvl8pPr>
            <a:lvl9pPr marL="365716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2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10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6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6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8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0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57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52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71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53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2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0" indent="0">
              <a:buNone/>
              <a:defRPr sz="2400"/>
            </a:lvl3pPr>
            <a:lvl4pPr marL="1371435" indent="0">
              <a:buNone/>
              <a:defRPr sz="2000"/>
            </a:lvl4pPr>
            <a:lvl5pPr marL="1828581" indent="0">
              <a:buNone/>
              <a:defRPr sz="2000"/>
            </a:lvl5pPr>
            <a:lvl6pPr marL="2285726" indent="0">
              <a:buNone/>
              <a:defRPr sz="2000"/>
            </a:lvl6pPr>
            <a:lvl7pPr marL="2742871" indent="0">
              <a:buNone/>
              <a:defRPr sz="2000"/>
            </a:lvl7pPr>
            <a:lvl8pPr marL="3200016" indent="0">
              <a:buNone/>
              <a:defRPr sz="2000"/>
            </a:lvl8pPr>
            <a:lvl9pPr marL="365716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8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93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ctr" defTabSz="91429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9" indent="-342859" algn="l" defTabSz="91429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1" indent="-285716" algn="l" defTabSz="91429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8" indent="-228573" algn="l" defTabSz="91429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3" indent="-228573" algn="l" defTabSz="91429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8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4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8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8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91429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9" indent="-342859" algn="l" defTabSz="91429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1" indent="-285716" algn="l" defTabSz="91429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8" indent="-228573" algn="l" defTabSz="91429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3" indent="-228573" algn="l" defTabSz="91429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8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4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8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3.pn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02B7E8E5-9D66-41C0-800F-9F0D71E3BF84}"/>
              </a:ext>
            </a:extLst>
          </p:cNvPr>
          <p:cNvSpPr txBox="1">
            <a:spLocks/>
          </p:cNvSpPr>
          <p:nvPr/>
        </p:nvSpPr>
        <p:spPr>
          <a:xfrm>
            <a:off x="742950" y="1556792"/>
            <a:ext cx="8420100" cy="1872208"/>
          </a:xfrm>
          <a:prstGeom prst="rect">
            <a:avLst/>
          </a:prstGeom>
          <a:noFill/>
        </p:spPr>
        <p:txBody>
          <a:bodyPr vert="horz" lIns="91429" tIns="45715" rIns="91429" bIns="45715" rtlCol="0" anchor="ctr">
            <a:noAutofit/>
          </a:bodyPr>
          <a:lstStyle>
            <a:lvl1pPr algn="ctr" defTabSz="91429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Explainable AI on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Kvasir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Dataset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420D703-204A-4C90-9528-49726629B3FF}"/>
              </a:ext>
            </a:extLst>
          </p:cNvPr>
          <p:cNvSpPr txBox="1">
            <a:spLocks/>
          </p:cNvSpPr>
          <p:nvPr/>
        </p:nvSpPr>
        <p:spPr>
          <a:xfrm>
            <a:off x="895350" y="4157464"/>
            <a:ext cx="8420100" cy="936104"/>
          </a:xfrm>
          <a:prstGeom prst="rect">
            <a:avLst/>
          </a:prstGeom>
          <a:noFill/>
        </p:spPr>
        <p:txBody>
          <a:bodyPr vert="horz" lIns="91429" tIns="45715" rIns="91429" bIns="45715" rtlCol="0" anchor="ctr">
            <a:noAutofit/>
          </a:bodyPr>
          <a:lstStyle>
            <a:lvl1pPr algn="ctr" defTabSz="91429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Jaeho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Kim,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Jongmin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Han</a:t>
            </a:r>
          </a:p>
        </p:txBody>
      </p:sp>
      <p:pic>
        <p:nvPicPr>
          <p:cNvPr id="1030" name="Picture 6" descr="ì±ê· ê´ëíêµ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4" t="19245" r="27278" b="23881"/>
          <a:stretch/>
        </p:blipFill>
        <p:spPr bwMode="auto">
          <a:xfrm>
            <a:off x="3840296" y="4997445"/>
            <a:ext cx="2225408" cy="59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4472E44F-0B43-4C51-B593-38A835173133}"/>
              </a:ext>
            </a:extLst>
          </p:cNvPr>
          <p:cNvSpPr txBox="1">
            <a:spLocks/>
          </p:cNvSpPr>
          <p:nvPr/>
        </p:nvSpPr>
        <p:spPr>
          <a:xfrm>
            <a:off x="895350" y="3162282"/>
            <a:ext cx="8420100" cy="936104"/>
          </a:xfrm>
          <a:prstGeom prst="rect">
            <a:avLst/>
          </a:prstGeom>
          <a:noFill/>
        </p:spPr>
        <p:txBody>
          <a:bodyPr vert="horz" lIns="91429" tIns="45715" rIns="91429" bIns="45715" rtlCol="0" anchor="ctr">
            <a:noAutofit/>
          </a:bodyPr>
          <a:lstStyle>
            <a:lvl1pPr algn="ctr" defTabSz="91429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Data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Mining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Laboratory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| Apr 12, 2021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2567CC6-8358-4865-B6A1-4BBE78280782}"/>
              </a:ext>
            </a:extLst>
          </p:cNvPr>
          <p:cNvCxnSpPr/>
          <p:nvPr/>
        </p:nvCxnSpPr>
        <p:spPr>
          <a:xfrm>
            <a:off x="1100572" y="3192855"/>
            <a:ext cx="7704856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85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</a:t>
            </a:r>
            <a:r>
              <a:rPr lang="ko-KR" altLang="en-US" dirty="0">
                <a:cs typeface="Calibri" panose="020F0502020204030204" pitchFamily="34" charset="0"/>
              </a:rPr>
              <a:t>구조</a:t>
            </a: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Method </a:t>
            </a:r>
            <a:endParaRPr lang="ko-KR" altLang="en-US" b="0" dirty="0"/>
          </a:p>
        </p:txBody>
      </p:sp>
      <p:graphicFrame>
        <p:nvGraphicFramePr>
          <p:cNvPr id="23" name="표 21">
            <a:extLst>
              <a:ext uri="{FF2B5EF4-FFF2-40B4-BE49-F238E27FC236}">
                <a16:creationId xmlns:a16="http://schemas.microsoft.com/office/drawing/2014/main" id="{9D5E9BF6-78A4-471F-A7EB-85EE25FB9A97}"/>
              </a:ext>
            </a:extLst>
          </p:cNvPr>
          <p:cNvGraphicFramePr>
            <a:graphicFrameLocks noGrp="1"/>
          </p:cNvGraphicFramePr>
          <p:nvPr/>
        </p:nvGraphicFramePr>
        <p:xfrm>
          <a:off x="485848" y="2699495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24" name="표 21">
            <a:extLst>
              <a:ext uri="{FF2B5EF4-FFF2-40B4-BE49-F238E27FC236}">
                <a16:creationId xmlns:a16="http://schemas.microsoft.com/office/drawing/2014/main" id="{06841BA8-15D3-4A23-95FA-DD260B58A928}"/>
              </a:ext>
            </a:extLst>
          </p:cNvPr>
          <p:cNvGraphicFramePr>
            <a:graphicFrameLocks noGrp="1"/>
          </p:cNvGraphicFramePr>
          <p:nvPr/>
        </p:nvGraphicFramePr>
        <p:xfrm>
          <a:off x="485848" y="3727898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25" name="표 21">
            <a:extLst>
              <a:ext uri="{FF2B5EF4-FFF2-40B4-BE49-F238E27FC236}">
                <a16:creationId xmlns:a16="http://schemas.microsoft.com/office/drawing/2014/main" id="{90ED1A73-B74C-41EF-B2D7-65D76FCC6EB3}"/>
              </a:ext>
            </a:extLst>
          </p:cNvPr>
          <p:cNvGraphicFramePr>
            <a:graphicFrameLocks noGrp="1"/>
          </p:cNvGraphicFramePr>
          <p:nvPr/>
        </p:nvGraphicFramePr>
        <p:xfrm>
          <a:off x="490205" y="4754857"/>
          <a:ext cx="959673" cy="851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3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3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3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26" name="표 21">
            <a:extLst>
              <a:ext uri="{FF2B5EF4-FFF2-40B4-BE49-F238E27FC236}">
                <a16:creationId xmlns:a16="http://schemas.microsoft.com/office/drawing/2014/main" id="{150C6331-C7B4-40A4-8EBA-504B07B682AE}"/>
              </a:ext>
            </a:extLst>
          </p:cNvPr>
          <p:cNvGraphicFramePr>
            <a:graphicFrameLocks noGrp="1"/>
          </p:cNvGraphicFramePr>
          <p:nvPr/>
        </p:nvGraphicFramePr>
        <p:xfrm>
          <a:off x="488504" y="5786632"/>
          <a:ext cx="959673" cy="851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3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3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3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84931B32-7CBF-443C-9A78-D092EE649A3E}"/>
              </a:ext>
            </a:extLst>
          </p:cNvPr>
          <p:cNvSpPr txBox="1"/>
          <p:nvPr/>
        </p:nvSpPr>
        <p:spPr>
          <a:xfrm>
            <a:off x="2000672" y="191448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Weight </a:t>
            </a:r>
            <a:r>
              <a:rPr lang="ko-KR" altLang="en-US" sz="1600" b="1" i="0" dirty="0">
                <a:effectLst/>
                <a:latin typeface="Courier New" panose="02070309020205020404" pitchFamily="49" charset="0"/>
              </a:rPr>
              <a:t>①</a:t>
            </a:r>
            <a:endParaRPr lang="ko-KR" altLang="en-US" sz="16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8B56751-4227-41AD-9E91-31856D14CFA3}"/>
              </a:ext>
            </a:extLst>
          </p:cNvPr>
          <p:cNvSpPr txBox="1"/>
          <p:nvPr/>
        </p:nvSpPr>
        <p:spPr>
          <a:xfrm>
            <a:off x="2000672" y="2958797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Weight</a:t>
            </a:r>
            <a:r>
              <a:rPr lang="ko-KR" altLang="en-US" sz="1600" b="1" dirty="0">
                <a:latin typeface="Courier New" panose="02070309020205020404" pitchFamily="49" charset="0"/>
              </a:rPr>
              <a:t> </a:t>
            </a:r>
            <a:r>
              <a:rPr lang="ko-KR" altLang="en-US" sz="1600" b="1" i="0" dirty="0">
                <a:effectLst/>
                <a:latin typeface="Courier New" panose="02070309020205020404" pitchFamily="49" charset="0"/>
              </a:rPr>
              <a:t>②</a:t>
            </a:r>
            <a:endParaRPr lang="ko-KR" altLang="en-US" sz="16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D7094A-E983-4A04-A7CE-4F0F6D76D0DF}"/>
              </a:ext>
            </a:extLst>
          </p:cNvPr>
          <p:cNvSpPr txBox="1"/>
          <p:nvPr/>
        </p:nvSpPr>
        <p:spPr>
          <a:xfrm>
            <a:off x="2000672" y="3986137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Weight </a:t>
            </a:r>
            <a:r>
              <a:rPr lang="ko-KR" altLang="en-US" sz="1600" b="1" i="0" dirty="0">
                <a:effectLst/>
                <a:latin typeface="Courier New" panose="02070309020205020404" pitchFamily="49" charset="0"/>
              </a:rPr>
              <a:t>③</a:t>
            </a:r>
            <a:r>
              <a:rPr lang="ko-KR" altLang="en-US" sz="1600" b="1" dirty="0">
                <a:latin typeface="Courier New" panose="02070309020205020404" pitchFamily="49" charset="0"/>
              </a:rPr>
              <a:t> </a:t>
            </a:r>
            <a:endParaRPr lang="ko-KR" altLang="en-US" sz="16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3D88A6C-8304-4BAA-B931-0F49E58F4100}"/>
              </a:ext>
            </a:extLst>
          </p:cNvPr>
          <p:cNvSpPr txBox="1"/>
          <p:nvPr/>
        </p:nvSpPr>
        <p:spPr>
          <a:xfrm>
            <a:off x="2000672" y="5011412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Weight </a:t>
            </a:r>
            <a:r>
              <a:rPr lang="ko-KR" altLang="en-US" sz="1600" b="1" i="0" dirty="0">
                <a:effectLst/>
                <a:latin typeface="Courier New" panose="02070309020205020404" pitchFamily="49" charset="0"/>
              </a:rPr>
              <a:t>④</a:t>
            </a:r>
            <a:r>
              <a:rPr lang="ko-KR" altLang="en-US" sz="1600" b="1" dirty="0">
                <a:latin typeface="Courier New" panose="02070309020205020404" pitchFamily="49" charset="0"/>
              </a:rPr>
              <a:t> </a:t>
            </a:r>
            <a:endParaRPr lang="ko-KR" altLang="en-US" sz="16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B1C42D-AAE6-414C-A288-3BBD07D3560A}"/>
              </a:ext>
            </a:extLst>
          </p:cNvPr>
          <p:cNvSpPr txBox="1"/>
          <p:nvPr/>
        </p:nvSpPr>
        <p:spPr>
          <a:xfrm>
            <a:off x="2000672" y="6036687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Weight </a:t>
            </a:r>
            <a:r>
              <a:rPr lang="ko-KR" altLang="en-US" sz="1600" b="1" i="0" dirty="0">
                <a:effectLst/>
                <a:latin typeface="Courier New" panose="02070309020205020404" pitchFamily="49" charset="0"/>
              </a:rPr>
              <a:t>⑤</a:t>
            </a:r>
            <a:r>
              <a:rPr lang="en-US" altLang="ko-KR" sz="1600" b="1" dirty="0"/>
              <a:t> </a:t>
            </a:r>
            <a:r>
              <a:rPr lang="ko-KR" altLang="en-US" sz="1600" b="1" dirty="0">
                <a:latin typeface="Courier New" panose="02070309020205020404" pitchFamily="49" charset="0"/>
              </a:rPr>
              <a:t> </a:t>
            </a:r>
            <a:endParaRPr lang="ko-KR" altLang="en-US" sz="16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352C285-4525-4DB1-ABEA-E7E437BB13C1}"/>
              </a:ext>
            </a:extLst>
          </p:cNvPr>
          <p:cNvSpPr txBox="1"/>
          <p:nvPr/>
        </p:nvSpPr>
        <p:spPr>
          <a:xfrm>
            <a:off x="1136576" y="1884932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x</a:t>
            </a:r>
            <a:endParaRPr lang="ko-KR" altLang="en-US" sz="16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5A7DBC-8469-4E00-B645-C6F93F529ECB}"/>
              </a:ext>
            </a:extLst>
          </p:cNvPr>
          <p:cNvSpPr txBox="1"/>
          <p:nvPr/>
        </p:nvSpPr>
        <p:spPr>
          <a:xfrm>
            <a:off x="1136576" y="291287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x</a:t>
            </a:r>
            <a:endParaRPr lang="ko-KR" altLang="en-US" sz="16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81A363A-5E6A-4E9E-8AC9-E61AA9A6C47E}"/>
              </a:ext>
            </a:extLst>
          </p:cNvPr>
          <p:cNvSpPr txBox="1"/>
          <p:nvPr/>
        </p:nvSpPr>
        <p:spPr>
          <a:xfrm>
            <a:off x="1136576" y="3954542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x</a:t>
            </a:r>
            <a:endParaRPr lang="ko-KR" altLang="en-US" sz="16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3FD14A-AB73-4E02-9104-CA0C04D185FD}"/>
              </a:ext>
            </a:extLst>
          </p:cNvPr>
          <p:cNvSpPr txBox="1"/>
          <p:nvPr/>
        </p:nvSpPr>
        <p:spPr>
          <a:xfrm>
            <a:off x="1136576" y="496265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x</a:t>
            </a:r>
            <a:endParaRPr lang="ko-KR" altLang="en-US" sz="16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36A198-C572-47D8-B6FD-A7BCD1495ABD}"/>
              </a:ext>
            </a:extLst>
          </p:cNvPr>
          <p:cNvSpPr txBox="1"/>
          <p:nvPr/>
        </p:nvSpPr>
        <p:spPr>
          <a:xfrm>
            <a:off x="1136576" y="6000829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x</a:t>
            </a:r>
            <a:endParaRPr lang="ko-KR" altLang="en-US" sz="16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4F474FD-5F61-45D7-8C66-5C474DDC5247}"/>
              </a:ext>
            </a:extLst>
          </p:cNvPr>
          <p:cNvSpPr txBox="1"/>
          <p:nvPr/>
        </p:nvSpPr>
        <p:spPr>
          <a:xfrm>
            <a:off x="3008784" y="1884932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=</a:t>
            </a:r>
            <a:endParaRPr lang="ko-KR" altLang="en-US" sz="16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9FB5DF5-A9CC-4216-8032-A97A8F856371}"/>
              </a:ext>
            </a:extLst>
          </p:cNvPr>
          <p:cNvSpPr txBox="1"/>
          <p:nvPr/>
        </p:nvSpPr>
        <p:spPr>
          <a:xfrm>
            <a:off x="3008784" y="2946430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=</a:t>
            </a:r>
            <a:endParaRPr lang="ko-KR" altLang="en-US" sz="16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A03EFAD-64D4-44C7-ABDA-A9F80498377F}"/>
              </a:ext>
            </a:extLst>
          </p:cNvPr>
          <p:cNvSpPr txBox="1"/>
          <p:nvPr/>
        </p:nvSpPr>
        <p:spPr>
          <a:xfrm>
            <a:off x="3008784" y="3976216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=</a:t>
            </a:r>
            <a:endParaRPr lang="ko-KR" altLang="en-US" sz="16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304B2C8-62B5-437A-A504-B02E806F3897}"/>
              </a:ext>
            </a:extLst>
          </p:cNvPr>
          <p:cNvSpPr txBox="1"/>
          <p:nvPr/>
        </p:nvSpPr>
        <p:spPr>
          <a:xfrm>
            <a:off x="3008784" y="4993635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=</a:t>
            </a:r>
            <a:endParaRPr lang="ko-KR" altLang="en-US" sz="16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3DBB55F-7C57-48DB-B410-CC9D418A6B47}"/>
              </a:ext>
            </a:extLst>
          </p:cNvPr>
          <p:cNvSpPr txBox="1"/>
          <p:nvPr/>
        </p:nvSpPr>
        <p:spPr>
          <a:xfrm>
            <a:off x="3008784" y="6034385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=</a:t>
            </a:r>
            <a:endParaRPr lang="ko-KR" altLang="en-US" sz="1600" b="1" dirty="0"/>
          </a:p>
        </p:txBody>
      </p:sp>
      <p:graphicFrame>
        <p:nvGraphicFramePr>
          <p:cNvPr id="90" name="표 21">
            <a:extLst>
              <a:ext uri="{FF2B5EF4-FFF2-40B4-BE49-F238E27FC236}">
                <a16:creationId xmlns:a16="http://schemas.microsoft.com/office/drawing/2014/main" id="{9BF810B7-A17F-473C-897E-D8CAEAF2B798}"/>
              </a:ext>
            </a:extLst>
          </p:cNvPr>
          <p:cNvGraphicFramePr>
            <a:graphicFrameLocks noGrp="1"/>
          </p:cNvGraphicFramePr>
          <p:nvPr/>
        </p:nvGraphicFramePr>
        <p:xfrm>
          <a:off x="485847" y="1642117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94" name="표 21">
            <a:extLst>
              <a:ext uri="{FF2B5EF4-FFF2-40B4-BE49-F238E27FC236}">
                <a16:creationId xmlns:a16="http://schemas.microsoft.com/office/drawing/2014/main" id="{6057D8B4-877E-44C7-B859-27F9BAA6AD76}"/>
              </a:ext>
            </a:extLst>
          </p:cNvPr>
          <p:cNvGraphicFramePr>
            <a:graphicFrameLocks noGrp="1"/>
          </p:cNvGraphicFramePr>
          <p:nvPr/>
        </p:nvGraphicFramePr>
        <p:xfrm>
          <a:off x="4205514" y="1630063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95" name="표 21">
            <a:extLst>
              <a:ext uri="{FF2B5EF4-FFF2-40B4-BE49-F238E27FC236}">
                <a16:creationId xmlns:a16="http://schemas.microsoft.com/office/drawing/2014/main" id="{B0DC1CEA-8DA3-4B99-9BB1-2FBC6DE97A4A}"/>
              </a:ext>
            </a:extLst>
          </p:cNvPr>
          <p:cNvGraphicFramePr>
            <a:graphicFrameLocks noGrp="1"/>
          </p:cNvGraphicFramePr>
          <p:nvPr/>
        </p:nvGraphicFramePr>
        <p:xfrm>
          <a:off x="4205513" y="2658005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96" name="표 21">
            <a:extLst>
              <a:ext uri="{FF2B5EF4-FFF2-40B4-BE49-F238E27FC236}">
                <a16:creationId xmlns:a16="http://schemas.microsoft.com/office/drawing/2014/main" id="{B26A2B4F-4F13-4C36-B329-7844BC29E9DF}"/>
              </a:ext>
            </a:extLst>
          </p:cNvPr>
          <p:cNvGraphicFramePr>
            <a:graphicFrameLocks noGrp="1"/>
          </p:cNvGraphicFramePr>
          <p:nvPr/>
        </p:nvGraphicFramePr>
        <p:xfrm>
          <a:off x="4205513" y="3699673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97" name="표 21">
            <a:extLst>
              <a:ext uri="{FF2B5EF4-FFF2-40B4-BE49-F238E27FC236}">
                <a16:creationId xmlns:a16="http://schemas.microsoft.com/office/drawing/2014/main" id="{1F66CEBB-5C77-4077-9D87-082528B908E4}"/>
              </a:ext>
            </a:extLst>
          </p:cNvPr>
          <p:cNvGraphicFramePr>
            <a:graphicFrameLocks noGrp="1"/>
          </p:cNvGraphicFramePr>
          <p:nvPr/>
        </p:nvGraphicFramePr>
        <p:xfrm>
          <a:off x="4194692" y="4738766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98" name="표 21">
            <a:extLst>
              <a:ext uri="{FF2B5EF4-FFF2-40B4-BE49-F238E27FC236}">
                <a16:creationId xmlns:a16="http://schemas.microsoft.com/office/drawing/2014/main" id="{0EA60852-2AF6-46EA-98C0-40E7C5CCD220}"/>
              </a:ext>
            </a:extLst>
          </p:cNvPr>
          <p:cNvGraphicFramePr>
            <a:graphicFrameLocks noGrp="1"/>
          </p:cNvGraphicFramePr>
          <p:nvPr/>
        </p:nvGraphicFramePr>
        <p:xfrm>
          <a:off x="4194692" y="5745960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422871E0-1E2A-4649-B34F-99EC86330B64}"/>
              </a:ext>
            </a:extLst>
          </p:cNvPr>
          <p:cNvSpPr/>
          <p:nvPr/>
        </p:nvSpPr>
        <p:spPr>
          <a:xfrm>
            <a:off x="5494279" y="1148109"/>
            <a:ext cx="380422" cy="5584464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0" name="표 21">
            <a:extLst>
              <a:ext uri="{FF2B5EF4-FFF2-40B4-BE49-F238E27FC236}">
                <a16:creationId xmlns:a16="http://schemas.microsoft.com/office/drawing/2014/main" id="{64E78698-884F-44F4-9B21-57BA3DB8FA03}"/>
              </a:ext>
            </a:extLst>
          </p:cNvPr>
          <p:cNvGraphicFramePr>
            <a:graphicFrameLocks noGrp="1"/>
          </p:cNvGraphicFramePr>
          <p:nvPr/>
        </p:nvGraphicFramePr>
        <p:xfrm>
          <a:off x="6607138" y="3228905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111" name="표 21">
            <a:extLst>
              <a:ext uri="{FF2B5EF4-FFF2-40B4-BE49-F238E27FC236}">
                <a16:creationId xmlns:a16="http://schemas.microsoft.com/office/drawing/2014/main" id="{A22FD987-E73B-4E79-BC85-9A23C7A02AF2}"/>
              </a:ext>
            </a:extLst>
          </p:cNvPr>
          <p:cNvGraphicFramePr>
            <a:graphicFrameLocks noGrp="1"/>
          </p:cNvGraphicFramePr>
          <p:nvPr/>
        </p:nvGraphicFramePr>
        <p:xfrm>
          <a:off x="6439553" y="3362208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112" name="표 21">
            <a:extLst>
              <a:ext uri="{FF2B5EF4-FFF2-40B4-BE49-F238E27FC236}">
                <a16:creationId xmlns:a16="http://schemas.microsoft.com/office/drawing/2014/main" id="{788C6EAB-F76B-494E-873C-A5AAE924B351}"/>
              </a:ext>
            </a:extLst>
          </p:cNvPr>
          <p:cNvGraphicFramePr>
            <a:graphicFrameLocks noGrp="1"/>
          </p:cNvGraphicFramePr>
          <p:nvPr/>
        </p:nvGraphicFramePr>
        <p:xfrm>
          <a:off x="6306477" y="3495511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113" name="표 21">
            <a:extLst>
              <a:ext uri="{FF2B5EF4-FFF2-40B4-BE49-F238E27FC236}">
                <a16:creationId xmlns:a16="http://schemas.microsoft.com/office/drawing/2014/main" id="{1AF6E283-994B-455B-ABF5-4AE9E4A7259A}"/>
              </a:ext>
            </a:extLst>
          </p:cNvPr>
          <p:cNvGraphicFramePr>
            <a:graphicFrameLocks noGrp="1"/>
          </p:cNvGraphicFramePr>
          <p:nvPr/>
        </p:nvGraphicFramePr>
        <p:xfrm>
          <a:off x="6166756" y="3616819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114" name="표 21">
            <a:extLst>
              <a:ext uri="{FF2B5EF4-FFF2-40B4-BE49-F238E27FC236}">
                <a16:creationId xmlns:a16="http://schemas.microsoft.com/office/drawing/2014/main" id="{3DE1B13F-653C-4944-8655-CF632CE2D1CE}"/>
              </a:ext>
            </a:extLst>
          </p:cNvPr>
          <p:cNvGraphicFramePr>
            <a:graphicFrameLocks noGrp="1"/>
          </p:cNvGraphicFramePr>
          <p:nvPr/>
        </p:nvGraphicFramePr>
        <p:xfrm>
          <a:off x="6043509" y="3746507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sp>
        <p:nvSpPr>
          <p:cNvPr id="115" name="TextBox 114">
            <a:extLst>
              <a:ext uri="{FF2B5EF4-FFF2-40B4-BE49-F238E27FC236}">
                <a16:creationId xmlns:a16="http://schemas.microsoft.com/office/drawing/2014/main" id="{F5BC0FF2-7938-4521-9E0D-3507A6B01242}"/>
              </a:ext>
            </a:extLst>
          </p:cNvPr>
          <p:cNvSpPr txBox="1"/>
          <p:nvPr/>
        </p:nvSpPr>
        <p:spPr>
          <a:xfrm>
            <a:off x="6033120" y="4731723"/>
            <a:ext cx="1440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Heatmap </a:t>
            </a:r>
            <a:r>
              <a:rPr lang="ko-KR" altLang="en-US" sz="1050" b="1" dirty="0"/>
              <a:t>동일 위치 </a:t>
            </a:r>
            <a:r>
              <a:rPr lang="en-US" altLang="ko-KR" sz="1050" b="1" dirty="0"/>
              <a:t>pixel </a:t>
            </a:r>
            <a:r>
              <a:rPr lang="ko-KR" altLang="en-US" sz="1050" b="1" dirty="0"/>
              <a:t>의 합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1DA5711-9834-431D-BFCE-B6108543BD19}"/>
              </a:ext>
            </a:extLst>
          </p:cNvPr>
          <p:cNvSpPr txBox="1"/>
          <p:nvPr/>
        </p:nvSpPr>
        <p:spPr>
          <a:xfrm>
            <a:off x="3764197" y="1296972"/>
            <a:ext cx="1820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 </a:t>
            </a:r>
            <a:r>
              <a:rPr lang="en-US" altLang="ko-KR" sz="1100" b="1" dirty="0"/>
              <a:t>Each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Feature’s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heatmap</a:t>
            </a:r>
            <a:endParaRPr lang="ko-KR" altLang="en-US" sz="1100" b="1" dirty="0"/>
          </a:p>
        </p:txBody>
      </p:sp>
      <p:pic>
        <p:nvPicPr>
          <p:cNvPr id="117" name="Picture 2">
            <a:extLst>
              <a:ext uri="{FF2B5EF4-FFF2-40B4-BE49-F238E27FC236}">
                <a16:creationId xmlns:a16="http://schemas.microsoft.com/office/drawing/2014/main" id="{5B50BAFE-7617-4FF1-8CF0-2B19A5C15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146" y="3029475"/>
            <a:ext cx="1717352" cy="16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화살표: 오른쪽 117">
            <a:extLst>
              <a:ext uri="{FF2B5EF4-FFF2-40B4-BE49-F238E27FC236}">
                <a16:creationId xmlns:a16="http://schemas.microsoft.com/office/drawing/2014/main" id="{EE1B7685-2427-42F3-9D9F-0F0F86A49BCE}"/>
              </a:ext>
            </a:extLst>
          </p:cNvPr>
          <p:cNvSpPr/>
          <p:nvPr/>
        </p:nvSpPr>
        <p:spPr>
          <a:xfrm>
            <a:off x="7631382" y="3782018"/>
            <a:ext cx="448358" cy="24986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9" name="표 21">
            <a:extLst>
              <a:ext uri="{FF2B5EF4-FFF2-40B4-BE49-F238E27FC236}">
                <a16:creationId xmlns:a16="http://schemas.microsoft.com/office/drawing/2014/main" id="{592061D9-4CEE-4EC3-994A-3D5CF5895E36}"/>
              </a:ext>
            </a:extLst>
          </p:cNvPr>
          <p:cNvGraphicFramePr>
            <a:graphicFrameLocks noGrp="1"/>
          </p:cNvGraphicFramePr>
          <p:nvPr/>
        </p:nvGraphicFramePr>
        <p:xfrm>
          <a:off x="8116703" y="3082151"/>
          <a:ext cx="1598553" cy="16223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285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53285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53285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540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54076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54076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alpha val="2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sp>
        <p:nvSpPr>
          <p:cNvPr id="120" name="TextBox 119">
            <a:extLst>
              <a:ext uri="{FF2B5EF4-FFF2-40B4-BE49-F238E27FC236}">
                <a16:creationId xmlns:a16="http://schemas.microsoft.com/office/drawing/2014/main" id="{1F8AE882-B51A-4E90-A979-0E814F4698D6}"/>
              </a:ext>
            </a:extLst>
          </p:cNvPr>
          <p:cNvSpPr txBox="1"/>
          <p:nvPr/>
        </p:nvSpPr>
        <p:spPr>
          <a:xfrm>
            <a:off x="8023146" y="2356807"/>
            <a:ext cx="18206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고양이의 얼굴을 모델의 </a:t>
            </a:r>
            <a:r>
              <a:rPr lang="ko-KR" altLang="en-US" sz="1100" b="1" dirty="0">
                <a:solidFill>
                  <a:srgbClr val="FF0000"/>
                </a:solidFill>
              </a:rPr>
              <a:t>예측</a:t>
            </a:r>
            <a:r>
              <a:rPr lang="ko-KR" altLang="en-US" sz="1100" b="1" dirty="0"/>
              <a:t> </a:t>
            </a:r>
            <a:r>
              <a:rPr lang="ko-KR" altLang="en-US" sz="1100" b="1" dirty="0">
                <a:solidFill>
                  <a:srgbClr val="FF0000"/>
                </a:solidFill>
              </a:rPr>
              <a:t>원인</a:t>
            </a:r>
            <a:r>
              <a:rPr lang="ko-KR" altLang="en-US" sz="1100" b="1" dirty="0"/>
              <a:t>으로 판단</a:t>
            </a:r>
          </a:p>
        </p:txBody>
      </p:sp>
    </p:spTree>
    <p:extLst>
      <p:ext uri="{BB962C8B-B14F-4D97-AF65-F5344CB8AC3E}">
        <p14:creationId xmlns:p14="http://schemas.microsoft.com/office/powerpoint/2010/main" val="14290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Local Interpretable Model-agnostic Explanations (LIME)</a:t>
            </a:r>
          </a:p>
          <a:p>
            <a:pPr lvl="1">
              <a:lnSpc>
                <a:spcPct val="150000"/>
              </a:lnSpc>
            </a:pPr>
            <a:r>
              <a:rPr lang="ko-KR" altLang="en-US" b="0" dirty="0"/>
              <a:t>한 인스턴스에 대한 모델의 예측 해석 결과 제시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어떠한 예측모델에서도 사용 가능</a:t>
            </a:r>
            <a:r>
              <a:rPr lang="en-US" altLang="ko-KR" dirty="0"/>
              <a:t>(Model-agnostic)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r>
              <a:rPr lang="en-US" altLang="ko-KR" b="0" dirty="0"/>
              <a:t>2016</a:t>
            </a:r>
            <a:r>
              <a:rPr lang="ko-KR" altLang="en-US" b="0" dirty="0"/>
              <a:t>년도 </a:t>
            </a:r>
            <a:r>
              <a:rPr lang="en-US" altLang="ko-KR" b="0" dirty="0"/>
              <a:t>ACM-KDD </a:t>
            </a:r>
            <a:r>
              <a:rPr lang="ko-KR" altLang="en-US" b="0" dirty="0"/>
              <a:t>에서 처음 소개됨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Method </a:t>
            </a:r>
            <a:endParaRPr lang="ko-KR" altLang="en-US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166396-B51B-4A57-AB68-A53D00E0D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08" y="3338037"/>
            <a:ext cx="8409384" cy="34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6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+mn-lt"/>
                    <a:cs typeface="Calibri" panose="020F0502020204030204" pitchFamily="34" charset="0"/>
                  </a:rPr>
                  <a:t>Local Interpretable Model-agnostic Explanations (LIME)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b="0" dirty="0"/>
                  <a:t>해석하고자 하는 인스턴스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b="0" dirty="0" err="1"/>
                  <a:t>를</a:t>
                </a:r>
                <a:r>
                  <a:rPr lang="ko-KR" altLang="en-US" b="0" dirty="0"/>
                  <a:t> </a:t>
                </a:r>
                <a:r>
                  <a:rPr lang="en-US" altLang="ko-KR" b="0" dirty="0"/>
                  <a:t>interpretable representation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b="0" dirty="0"/>
                  <a:t>으로</a:t>
                </a:r>
                <a:r>
                  <a:rPr lang="en-US" altLang="ko-KR" b="0" dirty="0"/>
                  <a:t> </a:t>
                </a:r>
                <a:r>
                  <a:rPr lang="ko-KR" altLang="en-US" b="0" dirty="0"/>
                  <a:t>변환</a:t>
                </a:r>
                <a:r>
                  <a:rPr lang="en-US" altLang="ko-KR" b="0" dirty="0"/>
                  <a:t>.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사람이 쉽게 이해할 수 있는 </a:t>
                </a:r>
                <a:r>
                  <a:rPr lang="en-US" altLang="ko-KR" dirty="0"/>
                  <a:t>feature representation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해석을 위해 사용되는 </a:t>
                </a:r>
                <a:r>
                  <a:rPr lang="en-US" altLang="ko-KR" dirty="0"/>
                  <a:t>Surrogate model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input </a:t>
                </a:r>
                <a:r>
                  <a:rPr lang="ko-KR" altLang="en-US" dirty="0"/>
                  <a:t>으로써 사용됨</a:t>
                </a:r>
                <a:r>
                  <a:rPr lang="en-US" altLang="ko-KR" dirty="0"/>
                  <a:t>.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이미지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분류의 경우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이미지로부터 분해된 각 조각들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Superpixels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의 존재 여부에 대한 </a:t>
                </a:r>
                <a:r>
                  <a:rPr lang="en-US" altLang="ko-KR" dirty="0"/>
                  <a:t>binary vector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b="0" dirty="0"/>
                  <a:t>예</a:t>
                </a:r>
                <a:r>
                  <a:rPr lang="en-US" altLang="ko-KR" b="0" dirty="0"/>
                  <a:t>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ko-KR" b="0" dirty="0"/>
                  <a:t>, </a:t>
                </a: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b="0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b="0" dirty="0"/>
                  <a:t>-</a:t>
                </a:r>
                <a:r>
                  <a:rPr lang="en-US" altLang="ko-KR" b="0" dirty="0" err="1"/>
                  <a:t>th</a:t>
                </a:r>
                <a:r>
                  <a:rPr lang="en-US" altLang="ko-KR" b="0" dirty="0"/>
                  <a:t> </a:t>
                </a:r>
                <a:r>
                  <a:rPr lang="en-US" altLang="ko-KR" b="0" dirty="0" err="1"/>
                  <a:t>Superpixel</a:t>
                </a:r>
                <a:r>
                  <a:rPr lang="en-US" altLang="ko-KR" b="0" dirty="0"/>
                  <a:t> </a:t>
                </a:r>
                <a:r>
                  <a:rPr lang="ko-KR" altLang="en-US" b="0" dirty="0"/>
                  <a:t>에 대한 가중치</a:t>
                </a:r>
                <a:r>
                  <a:rPr lang="en-US" altLang="ko-KR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b="0" dirty="0"/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-</a:t>
                </a:r>
                <a:r>
                  <a:rPr lang="en-US" altLang="ko-KR" dirty="0" err="1"/>
                  <a:t>th</a:t>
                </a:r>
                <a:r>
                  <a:rPr lang="en-US" altLang="ko-KR" dirty="0"/>
                  <a:t> </a:t>
                </a:r>
                <a:r>
                  <a:rPr lang="en-US" altLang="ko-KR" dirty="0" err="1"/>
                  <a:t>Superpixel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의 존재에 대한</a:t>
                </a:r>
                <a:r>
                  <a:rPr lang="en-US" altLang="ko-KR" dirty="0"/>
                  <a:t> binary vector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  <a:blipFill>
                <a:blip r:embed="rId3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/>
          </a:p>
          <a:p>
            <a:r>
              <a:rPr lang="en-US" altLang="ko-KR"/>
              <a:t>Method </a:t>
            </a:r>
            <a:endParaRPr lang="ko-KR" altLang="en-US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9A81DB-FA34-4C49-9841-F7DFC17424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82"/>
          <a:stretch/>
        </p:blipFill>
        <p:spPr>
          <a:xfrm>
            <a:off x="2360712" y="4487637"/>
            <a:ext cx="1744305" cy="17496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8A1FD3-60AB-45EA-B76A-ED4CE9CA60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769"/>
          <a:stretch/>
        </p:blipFill>
        <p:spPr>
          <a:xfrm>
            <a:off x="5800983" y="4487636"/>
            <a:ext cx="1716944" cy="174967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101520-2F04-4FC6-915E-8273CD580C3A}"/>
              </a:ext>
            </a:extLst>
          </p:cNvPr>
          <p:cNvCxnSpPr>
            <a:cxnSpLocks/>
          </p:cNvCxnSpPr>
          <p:nvPr/>
        </p:nvCxnSpPr>
        <p:spPr>
          <a:xfrm>
            <a:off x="4268924" y="5318510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0D6826-60EB-4815-9755-8CF7DB5FFDB3}"/>
              </a:ext>
            </a:extLst>
          </p:cNvPr>
          <p:cNvSpPr txBox="1"/>
          <p:nvPr/>
        </p:nvSpPr>
        <p:spPr>
          <a:xfrm>
            <a:off x="4448944" y="5030478"/>
            <a:ext cx="1008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Calibri" panose="020F0502020204030204" pitchFamily="34" charset="0"/>
                <a:cs typeface="Calibri" panose="020F0502020204030204" pitchFamily="34" charset="0"/>
              </a:rPr>
              <a:t>Segmentation</a:t>
            </a:r>
            <a:endParaRPr lang="ko-KR" altLang="en-US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D51CF4-58E4-4515-8888-05CDB298BC57}"/>
                  </a:ext>
                </a:extLst>
              </p:cNvPr>
              <p:cNvSpPr txBox="1"/>
              <p:nvPr/>
            </p:nvSpPr>
            <p:spPr>
              <a:xfrm>
                <a:off x="2296760" y="6153828"/>
                <a:ext cx="18722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Original image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US" altLang="ko-KR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(Prediction:</a:t>
                </a:r>
                <a:r>
                  <a:rPr lang="ko-KR" alt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tree</a:t>
                </a:r>
                <a:r>
                  <a:rPr lang="ko-KR" alt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frog)</a:t>
                </a:r>
                <a:endParaRPr lang="ko-KR" alt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D51CF4-58E4-4515-8888-05CDB298B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760" y="6153828"/>
                <a:ext cx="1872208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6AB4DE-7661-4569-BD11-A86234086391}"/>
                  </a:ext>
                </a:extLst>
              </p:cNvPr>
              <p:cNvSpPr txBox="1"/>
              <p:nvPr/>
            </p:nvSpPr>
            <p:spPr>
              <a:xfrm>
                <a:off x="5650491" y="6153828"/>
                <a:ext cx="203796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Interpretable representation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ko-KR" alt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6AB4DE-7661-4569-BD11-A86234086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91" y="6153828"/>
                <a:ext cx="2037961" cy="261610"/>
              </a:xfrm>
              <a:prstGeom prst="rect">
                <a:avLst/>
              </a:prstGeom>
              <a:blipFill>
                <a:blip r:embed="rId7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12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+mn-lt"/>
                    <a:cs typeface="Calibri" panose="020F0502020204030204" pitchFamily="34" charset="0"/>
                  </a:rPr>
                  <a:t>Local Interpretable Model-agnostic Explanations (LIME)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Interpretable representation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>
                    <a:cs typeface="Calibri" panose="020F0502020204030204" pitchFamily="34" charset="0"/>
                  </a:rPr>
                  <a:t>으로부터 </a:t>
                </a:r>
                <a:r>
                  <a:rPr lang="en-US" altLang="ko-KR" dirty="0">
                    <a:cs typeface="Calibri" panose="020F0502020204030204" pitchFamily="34" charset="0"/>
                  </a:rPr>
                  <a:t>perturbed instance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/>
                  <a:t>을 </a:t>
                </a:r>
                <a:r>
                  <a:rPr lang="en-US" altLang="ko-KR" dirty="0"/>
                  <a:t>random sampling</a:t>
                </a:r>
                <a:r>
                  <a:rPr lang="ko-KR" altLang="en-US" dirty="0"/>
                  <a:t>으로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 dirty="0"/>
                  <a:t>개 생성</a:t>
                </a:r>
                <a:r>
                  <a:rPr lang="en-US" altLang="ko-KR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  <a:blipFill>
                <a:blip r:embed="rId3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/>
          </a:p>
          <a:p>
            <a:r>
              <a:rPr lang="en-US" altLang="ko-KR"/>
              <a:t>Method </a:t>
            </a:r>
            <a:endParaRPr lang="ko-KR" altLang="en-US" b="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0B75D7-C6C8-4439-BC5F-44948D0E660E}"/>
              </a:ext>
            </a:extLst>
          </p:cNvPr>
          <p:cNvGrpSpPr/>
          <p:nvPr/>
        </p:nvGrpSpPr>
        <p:grpSpPr>
          <a:xfrm>
            <a:off x="1136576" y="2954995"/>
            <a:ext cx="8246082" cy="2325740"/>
            <a:chOff x="1136576" y="3717812"/>
            <a:chExt cx="8246082" cy="23257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88A1FD3-60AB-45EA-B76A-ED4CE9CA6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6576" y="3717812"/>
              <a:ext cx="1716944" cy="2325740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D7998B3-0CA8-46B0-9C48-AAB87C7467EA}"/>
                </a:ext>
              </a:extLst>
            </p:cNvPr>
            <p:cNvGrpSpPr/>
            <p:nvPr/>
          </p:nvGrpSpPr>
          <p:grpSpPr>
            <a:xfrm>
              <a:off x="4592960" y="4005064"/>
              <a:ext cx="4468711" cy="1238709"/>
              <a:chOff x="4421858" y="4005064"/>
              <a:chExt cx="4468711" cy="1238709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9BE593F-3DA9-4208-8847-03AE73CF24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1858" y="4005064"/>
                <a:ext cx="1224136" cy="1238709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A7417645-5587-45DE-9BBC-879B2CC5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28346" y="4019637"/>
                <a:ext cx="1224136" cy="122413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A46D218-A172-4F9B-BD54-4733F9A3F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0507" y="4005064"/>
                <a:ext cx="1230062" cy="1222826"/>
              </a:xfrm>
              <a:prstGeom prst="rect">
                <a:avLst/>
              </a:prstGeom>
            </p:spPr>
          </p:pic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B258D1E-3B84-4469-B913-87BD84472D24}"/>
                  </a:ext>
                </a:extLst>
              </p:cNvPr>
              <p:cNvGrpSpPr/>
              <p:nvPr/>
            </p:nvGrpSpPr>
            <p:grpSpPr>
              <a:xfrm>
                <a:off x="7206850" y="4631705"/>
                <a:ext cx="338438" cy="36000"/>
                <a:chOff x="7178332" y="4631705"/>
                <a:chExt cx="338438" cy="36000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333C273A-14CD-4ECD-8378-7717CAEEDA7B}"/>
                    </a:ext>
                  </a:extLst>
                </p:cNvPr>
                <p:cNvSpPr/>
                <p:nvPr/>
              </p:nvSpPr>
              <p:spPr>
                <a:xfrm>
                  <a:off x="7178332" y="4631705"/>
                  <a:ext cx="36000" cy="360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0A88DB3-12CB-4032-9BD7-32CC2514D02A}"/>
                    </a:ext>
                  </a:extLst>
                </p:cNvPr>
                <p:cNvSpPr/>
                <p:nvPr/>
              </p:nvSpPr>
              <p:spPr>
                <a:xfrm>
                  <a:off x="7329551" y="4631705"/>
                  <a:ext cx="36000" cy="360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92FD169-D6DD-451B-949A-855580696626}"/>
                    </a:ext>
                  </a:extLst>
                </p:cNvPr>
                <p:cNvSpPr/>
                <p:nvPr/>
              </p:nvSpPr>
              <p:spPr>
                <a:xfrm>
                  <a:off x="7480770" y="4631705"/>
                  <a:ext cx="36000" cy="360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A07327-4964-455B-8823-8E2D6252E6BB}"/>
                    </a:ext>
                  </a:extLst>
                </p:cNvPr>
                <p:cNvSpPr txBox="1"/>
                <p:nvPr/>
              </p:nvSpPr>
              <p:spPr>
                <a:xfrm>
                  <a:off x="4268924" y="5278699"/>
                  <a:ext cx="187220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Perturbed instance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([1,1,0,0,1,0,…,1])</a:t>
                  </a:r>
                  <a:endParaRPr lang="ko-KR" alt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A07327-4964-455B-8823-8E2D6252E6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8924" y="5278699"/>
                  <a:ext cx="1872208" cy="430887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11DD8FA-972C-43F7-81BE-ECEE76881E6A}"/>
                    </a:ext>
                  </a:extLst>
                </p:cNvPr>
                <p:cNvSpPr txBox="1"/>
                <p:nvPr/>
              </p:nvSpPr>
              <p:spPr>
                <a:xfrm>
                  <a:off x="5675412" y="5277506"/>
                  <a:ext cx="187220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Perturbed instance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([1,0,0,1,0,1,…,0])</a:t>
                  </a:r>
                  <a:endParaRPr lang="ko-KR" alt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11DD8FA-972C-43F7-81BE-ECEE76881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5412" y="5277506"/>
                  <a:ext cx="1872208" cy="430887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240F607-F45B-4A33-AD4B-881E2A243633}"/>
                    </a:ext>
                  </a:extLst>
                </p:cNvPr>
                <p:cNvSpPr txBox="1"/>
                <p:nvPr/>
              </p:nvSpPr>
              <p:spPr>
                <a:xfrm>
                  <a:off x="7510450" y="5271937"/>
                  <a:ext cx="187220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Perturbed instance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([0,1,1,1,0,1,…,1])</a:t>
                  </a:r>
                  <a:endParaRPr lang="ko-KR" alt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240F607-F45B-4A33-AD4B-881E2A2436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0450" y="5271937"/>
                  <a:ext cx="1872208" cy="430887"/>
                </a:xfrm>
                <a:prstGeom prst="rect">
                  <a:avLst/>
                </a:prstGeom>
                <a:blipFill>
                  <a:blip r:embed="rId1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35F85CA-17EC-4D18-BFFA-188C4D97E10C}"/>
                </a:ext>
              </a:extLst>
            </p:cNvPr>
            <p:cNvCxnSpPr>
              <a:cxnSpLocks/>
            </p:cNvCxnSpPr>
            <p:nvPr/>
          </p:nvCxnSpPr>
          <p:spPr>
            <a:xfrm>
              <a:off x="3011427" y="4581128"/>
              <a:ext cx="13681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9810A2-66DE-4E3B-AA14-7D8E35AE5ECC}"/>
                </a:ext>
              </a:extLst>
            </p:cNvPr>
            <p:cNvSpPr txBox="1"/>
            <p:nvPr/>
          </p:nvSpPr>
          <p:spPr>
            <a:xfrm>
              <a:off x="3191447" y="4149080"/>
              <a:ext cx="1008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Calibri" panose="020F0502020204030204" pitchFamily="34" charset="0"/>
                  <a:cs typeface="Calibri" panose="020F0502020204030204" pitchFamily="34" charset="0"/>
                </a:rPr>
                <a:t>Random perturbation</a:t>
              </a:r>
              <a:endParaRPr lang="ko-KR" altLang="en-US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954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+mn-lt"/>
                    <a:cs typeface="Calibri" panose="020F0502020204030204" pitchFamily="34" charset="0"/>
                  </a:rPr>
                  <a:t>Local Interpretable Model-agnostic Explanations (LIME)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 dirty="0"/>
                  <a:t>개의 </a:t>
                </a:r>
                <a:r>
                  <a:rPr lang="en-US" altLang="ko-KR" dirty="0">
                    <a:cs typeface="Calibri" panose="020F0502020204030204" pitchFamily="34" charset="0"/>
                  </a:rPr>
                  <a:t>perturbed instance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original representation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로 복원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각각의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ko-KR" altLang="en-US" dirty="0"/>
                  <a:t>에 대해 </a:t>
                </a:r>
                <a:r>
                  <a:rPr lang="en-US" altLang="ko-KR" dirty="0"/>
                  <a:t>Black box model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ko-KR" altLang="en-US" dirty="0" err="1"/>
                  <a:t>예측값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습득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/>
                  <a:t>Surrogate model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fitting </a:t>
                </a:r>
                <a:r>
                  <a:rPr lang="ko-KR" altLang="en-US" dirty="0"/>
                  <a:t>을 위해 사용됨</a:t>
                </a:r>
                <a:r>
                  <a:rPr lang="en-US" altLang="ko-KR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  <a:blipFill>
                <a:blip r:embed="rId3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/>
          </a:p>
          <a:p>
            <a:r>
              <a:rPr lang="en-US" altLang="ko-KR"/>
              <a:t>Method </a:t>
            </a:r>
            <a:endParaRPr lang="ko-KR" altLang="en-US" b="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DBBBEED-0CB0-4E12-8556-4A440FDEB3E5}"/>
              </a:ext>
            </a:extLst>
          </p:cNvPr>
          <p:cNvGrpSpPr/>
          <p:nvPr/>
        </p:nvGrpSpPr>
        <p:grpSpPr>
          <a:xfrm>
            <a:off x="127298" y="3789040"/>
            <a:ext cx="9578230" cy="2928658"/>
            <a:chOff x="-520775" y="3789040"/>
            <a:chExt cx="9578230" cy="292865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A0FA70-5160-4D5E-97FB-8A2240E73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1112" y="3789040"/>
              <a:ext cx="2238950" cy="1593829"/>
            </a:xfrm>
            <a:prstGeom prst="rect">
              <a:avLst/>
            </a:prstGeom>
          </p:spPr>
        </p:pic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288FD389-C9A7-4394-B3C9-8F0E59477232}"/>
                </a:ext>
              </a:extLst>
            </p:cNvPr>
            <p:cNvCxnSpPr>
              <a:cxnSpLocks/>
            </p:cNvCxnSpPr>
            <p:nvPr/>
          </p:nvCxnSpPr>
          <p:spPr>
            <a:xfrm>
              <a:off x="4479344" y="4509120"/>
              <a:ext cx="12657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937253D-8E0D-423B-B5EB-CB4F5C9BF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96739" y="5013176"/>
              <a:ext cx="1224136" cy="1238709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0C9F928-B037-43A3-9F97-41E99BF05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9749" y="5027749"/>
              <a:ext cx="1224136" cy="122413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89C2D1D-816A-432B-928E-2E77465F1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41910" y="5013176"/>
              <a:ext cx="1230062" cy="1222826"/>
            </a:xfrm>
            <a:prstGeom prst="rect">
              <a:avLst/>
            </a:prstGeom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5BD3FD0-741D-49C8-8526-3BDA17ACCEB5}"/>
                </a:ext>
              </a:extLst>
            </p:cNvPr>
            <p:cNvSpPr/>
            <p:nvPr/>
          </p:nvSpPr>
          <p:spPr>
            <a:xfrm>
              <a:off x="2588253" y="56398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DDD38C8-E4D6-4D45-84D0-362BD911EA6A}"/>
                </a:ext>
              </a:extLst>
            </p:cNvPr>
            <p:cNvSpPr/>
            <p:nvPr/>
          </p:nvSpPr>
          <p:spPr>
            <a:xfrm>
              <a:off x="2739472" y="56398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DE3E1D7-4888-4F66-AA3B-FAE564CA0288}"/>
                </a:ext>
              </a:extLst>
            </p:cNvPr>
            <p:cNvSpPr/>
            <p:nvPr/>
          </p:nvSpPr>
          <p:spPr>
            <a:xfrm>
              <a:off x="2890691" y="56398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5FF3509-45DA-47C0-B524-D873A7558B36}"/>
                    </a:ext>
                  </a:extLst>
                </p:cNvPr>
                <p:cNvSpPr txBox="1"/>
                <p:nvPr/>
              </p:nvSpPr>
              <p:spPr>
                <a:xfrm>
                  <a:off x="-520775" y="6286811"/>
                  <a:ext cx="187220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Perturbed instance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([1,1,0,0,1,0,…,1])</a:t>
                  </a:r>
                  <a:endParaRPr lang="ko-KR" alt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5FF3509-45DA-47C0-B524-D873A7558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20775" y="6286811"/>
                  <a:ext cx="1872208" cy="430887"/>
                </a:xfrm>
                <a:prstGeom prst="rect">
                  <a:avLst/>
                </a:prstGeom>
                <a:blipFill>
                  <a:blip r:embed="rId8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C50ADBB-C9E5-47B7-B6CE-714CA68BF445}"/>
                    </a:ext>
                  </a:extLst>
                </p:cNvPr>
                <p:cNvSpPr txBox="1"/>
                <p:nvPr/>
              </p:nvSpPr>
              <p:spPr>
                <a:xfrm>
                  <a:off x="885713" y="6285618"/>
                  <a:ext cx="187220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Perturbed instance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([1,0,0,1,0,1,…,0])</a:t>
                  </a:r>
                  <a:endParaRPr lang="ko-KR" alt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C50ADBB-C9E5-47B7-B6CE-714CA68BF4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713" y="6285618"/>
                  <a:ext cx="1872208" cy="430887"/>
                </a:xfrm>
                <a:prstGeom prst="rect">
                  <a:avLst/>
                </a:prstGeom>
                <a:blipFill>
                  <a:blip r:embed="rId9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6999AC8-FE38-4BF1-ACBA-C859F6256812}"/>
                    </a:ext>
                  </a:extLst>
                </p:cNvPr>
                <p:cNvSpPr txBox="1"/>
                <p:nvPr/>
              </p:nvSpPr>
              <p:spPr>
                <a:xfrm>
                  <a:off x="2720751" y="6280049"/>
                  <a:ext cx="187220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Perturbed instance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([0,1,1,1,0,1,…,1])</a:t>
                  </a:r>
                  <a:endParaRPr lang="ko-KR" alt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6999AC8-FE38-4BF1-ACBA-C859F6256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0751" y="6280049"/>
                  <a:ext cx="1872208" cy="430887"/>
                </a:xfrm>
                <a:prstGeom prst="rect">
                  <a:avLst/>
                </a:prstGeom>
                <a:blipFill>
                  <a:blip r:embed="rId10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6651AEE-ABCB-4B85-A005-EEFC3513BB6B}"/>
                    </a:ext>
                  </a:extLst>
                </p:cNvPr>
                <p:cNvSpPr txBox="1"/>
                <p:nvPr/>
              </p:nvSpPr>
              <p:spPr>
                <a:xfrm>
                  <a:off x="6144482" y="5400793"/>
                  <a:ext cx="291297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altLang="ko-KR" sz="1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r>
                    <a:rPr lang="ko-KR" altLang="en-US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 </a:t>
                  </a:r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-&gt; </a:t>
                  </a:r>
                  <a:r>
                    <a:rPr lang="ko-KR" altLang="en-US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설명하고자 하는 인스턴스</a:t>
                  </a: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6651AEE-ABCB-4B85-A005-EEFC3513B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4482" y="5400793"/>
                  <a:ext cx="2912973" cy="261610"/>
                </a:xfrm>
                <a:prstGeom prst="rect">
                  <a:avLst/>
                </a:prstGeom>
                <a:blipFill>
                  <a:blip r:embed="rId11"/>
                  <a:stretch>
                    <a:fillRect t="-2326" b="-16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더하기 기호 37">
              <a:extLst>
                <a:ext uri="{FF2B5EF4-FFF2-40B4-BE49-F238E27FC236}">
                  <a16:creationId xmlns:a16="http://schemas.microsoft.com/office/drawing/2014/main" id="{4B08EEBF-D690-432D-9F87-96D9CB90010B}"/>
                </a:ext>
              </a:extLst>
            </p:cNvPr>
            <p:cNvSpPr/>
            <p:nvPr/>
          </p:nvSpPr>
          <p:spPr>
            <a:xfrm>
              <a:off x="5922222" y="5367644"/>
              <a:ext cx="290276" cy="297514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28174CB-6C82-48A4-8892-92111F317F3B}"/>
                    </a:ext>
                  </a:extLst>
                </p:cNvPr>
                <p:cNvSpPr txBox="1"/>
                <p:nvPr/>
              </p:nvSpPr>
              <p:spPr>
                <a:xfrm>
                  <a:off x="5889103" y="5723769"/>
                  <a:ext cx="2912973" cy="264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나머지</a:t>
                  </a:r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altLang="ko-KR" sz="1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1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ko-KR" alt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28174CB-6C82-48A4-8892-92111F317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103" y="5723769"/>
                  <a:ext cx="2912973" cy="264816"/>
                </a:xfrm>
                <a:prstGeom prst="rect">
                  <a:avLst/>
                </a:prstGeom>
                <a:blipFill>
                  <a:blip r:embed="rId12"/>
                  <a:stretch>
                    <a:fillRect t="-2326" b="-16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D933C23-DC46-4FBD-AA9D-9F830A26B452}"/>
              </a:ext>
            </a:extLst>
          </p:cNvPr>
          <p:cNvSpPr txBox="1"/>
          <p:nvPr/>
        </p:nvSpPr>
        <p:spPr>
          <a:xfrm>
            <a:off x="4892468" y="4065533"/>
            <a:ext cx="17044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Calibri" panose="020F0502020204030204" pitchFamily="34" charset="0"/>
                <a:cs typeface="Calibri" panose="020F0502020204030204" pitchFamily="34" charset="0"/>
              </a:rPr>
              <a:t>Mapping to </a:t>
            </a:r>
          </a:p>
          <a:p>
            <a:pPr algn="ctr"/>
            <a:r>
              <a:rPr lang="en-US" altLang="ko-KR" sz="1100" b="1" dirty="0">
                <a:latin typeface="Calibri" panose="020F0502020204030204" pitchFamily="34" charset="0"/>
                <a:cs typeface="Calibri" panose="020F0502020204030204" pitchFamily="34" charset="0"/>
              </a:rPr>
              <a:t>original representation</a:t>
            </a:r>
            <a:endParaRPr lang="ko-KR" altLang="en-US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57E4B706-9675-4EA2-B745-15378E15337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4769"/>
          <a:stretch/>
        </p:blipFill>
        <p:spPr>
          <a:xfrm>
            <a:off x="2040491" y="3027771"/>
            <a:ext cx="1338787" cy="13643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84B385E-5313-46CD-933D-3719278A14F6}"/>
                  </a:ext>
                </a:extLst>
              </p:cNvPr>
              <p:cNvSpPr txBox="1"/>
              <p:nvPr/>
            </p:nvSpPr>
            <p:spPr>
              <a:xfrm>
                <a:off x="1690903" y="4272570"/>
                <a:ext cx="203796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Interpretable representation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ko-KR" alt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84B385E-5313-46CD-933D-3719278A1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903" y="4272570"/>
                <a:ext cx="2037961" cy="261610"/>
              </a:xfrm>
              <a:prstGeom prst="rect">
                <a:avLst/>
              </a:prstGeom>
              <a:blipFill>
                <a:blip r:embed="rId14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nd icon PNG and SVG Vector Free Download">
            <a:extLst>
              <a:ext uri="{FF2B5EF4-FFF2-40B4-BE49-F238E27FC236}">
                <a16:creationId xmlns:a16="http://schemas.microsoft.com/office/drawing/2014/main" id="{F89EEB94-6359-4A6B-990C-6F86437C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760" y="4534132"/>
            <a:ext cx="356245" cy="35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19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+mn-lt"/>
                    <a:cs typeface="Calibri" panose="020F0502020204030204" pitchFamily="34" charset="0"/>
                  </a:rPr>
                  <a:t>Local Interpretable Model-agnostic Explanations (LIME)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설명하고자 하는 인스턴스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와의 거리에 따라 각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ko-KR" altLang="en-US" dirty="0"/>
                  <a:t>에 대해 다른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부여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가까울수록 큰 가중치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멀리 있을수록 작은 가중치를 부여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설명하고자 하는 인스턴스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altLang="ko-KR" sz="11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주변으로</a:t>
                </a:r>
                <a:r>
                  <a:rPr lang="en-US" altLang="ko-KR" dirty="0"/>
                  <a:t> locality </a:t>
                </a:r>
                <a:r>
                  <a:rPr lang="ko-KR" altLang="en-US" dirty="0"/>
                  <a:t>를 더욱 강조하기 위함</a:t>
                </a:r>
                <a:r>
                  <a:rPr lang="en-US" altLang="ko-KR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Surrogate model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fitting </a:t>
                </a:r>
                <a:r>
                  <a:rPr lang="ko-KR" altLang="en-US" dirty="0"/>
                  <a:t>실시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이에 따라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번째 </a:t>
                </a:r>
                <a:r>
                  <a:rPr lang="en-US" altLang="ko-KR" dirty="0"/>
                  <a:t>superfixel</a:t>
                </a:r>
                <a:r>
                  <a:rPr lang="ko-KR" altLang="en-US" dirty="0"/>
                  <a:t>에 대한 </a:t>
                </a:r>
                <a:r>
                  <a:rPr lang="en-US" altLang="ko-KR" dirty="0"/>
                  <a:t>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들이 학습됨</a:t>
                </a:r>
                <a:r>
                  <a:rPr lang="en-US" altLang="ko-KR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  <a:blipFill>
                <a:blip r:embed="rId3"/>
                <a:stretch>
                  <a:fillRect l="-583" r="-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/>
          </a:p>
          <a:p>
            <a:r>
              <a:rPr lang="en-US" altLang="ko-KR"/>
              <a:t>Method </a:t>
            </a:r>
            <a:endParaRPr lang="ko-KR" altLang="en-US" b="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2FF9523-8A9D-4067-9B5B-AF7A29509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66" y="4068574"/>
            <a:ext cx="2238950" cy="1593829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446694-33C3-49FB-BD80-A3E9722B8BC7}"/>
              </a:ext>
            </a:extLst>
          </p:cNvPr>
          <p:cNvCxnSpPr>
            <a:cxnSpLocks/>
          </p:cNvCxnSpPr>
          <p:nvPr/>
        </p:nvCxnSpPr>
        <p:spPr>
          <a:xfrm>
            <a:off x="3080792" y="4872277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0CEBCC7-46B6-41ED-A572-8D59F68D3A6B}"/>
              </a:ext>
            </a:extLst>
          </p:cNvPr>
          <p:cNvSpPr txBox="1"/>
          <p:nvPr/>
        </p:nvSpPr>
        <p:spPr>
          <a:xfrm>
            <a:off x="2624626" y="4391526"/>
            <a:ext cx="1704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거리에 따른 </a:t>
            </a:r>
            <a:endParaRPr lang="en-US" altLang="ko-K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ko-KR" alt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가중치 부여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D8EEE7-1E25-4ED6-99C3-DA790375A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817" y="4067952"/>
            <a:ext cx="2239200" cy="1469134"/>
          </a:xfrm>
          <a:prstGeom prst="rect">
            <a:avLst/>
          </a:prstGeom>
        </p:spPr>
      </p:pic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EC84B74-3CCD-4555-ACCD-5D28924D3825}"/>
              </a:ext>
            </a:extLst>
          </p:cNvPr>
          <p:cNvCxnSpPr>
            <a:cxnSpLocks/>
          </p:cNvCxnSpPr>
          <p:nvPr/>
        </p:nvCxnSpPr>
        <p:spPr>
          <a:xfrm>
            <a:off x="6417278" y="4872277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26649E6-9FB9-4257-A420-FCCF119F0256}"/>
              </a:ext>
            </a:extLst>
          </p:cNvPr>
          <p:cNvSpPr txBox="1"/>
          <p:nvPr/>
        </p:nvSpPr>
        <p:spPr>
          <a:xfrm>
            <a:off x="5961112" y="4391526"/>
            <a:ext cx="1704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Calibri" panose="020F0502020204030204" pitchFamily="34" charset="0"/>
                <a:cs typeface="Calibri" panose="020F0502020204030204" pitchFamily="34" charset="0"/>
              </a:rPr>
              <a:t>Fitting </a:t>
            </a:r>
          </a:p>
          <a:p>
            <a:pPr algn="ctr"/>
            <a:r>
              <a:rPr lang="en-US" altLang="ko-KR" sz="1100" b="1" dirty="0">
                <a:latin typeface="Calibri" panose="020F0502020204030204" pitchFamily="34" charset="0"/>
                <a:cs typeface="Calibri" panose="020F0502020204030204" pitchFamily="34" charset="0"/>
              </a:rPr>
              <a:t>surrogate model</a:t>
            </a:r>
            <a:endParaRPr lang="ko-KR" altLang="en-US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156AE3-92EC-47A7-94E4-F44823B8F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9613" y="4067952"/>
            <a:ext cx="2214327" cy="146880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9B96FD6-4AF1-4245-B663-6F826257995A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8552711" y="3803473"/>
            <a:ext cx="288721" cy="48962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5DE77B-87DA-4DFA-ACC0-41BAAE1D42E2}"/>
                  </a:ext>
                </a:extLst>
              </p:cNvPr>
              <p:cNvSpPr txBox="1"/>
              <p:nvPr/>
            </p:nvSpPr>
            <p:spPr>
              <a:xfrm>
                <a:off x="7364583" y="3434141"/>
                <a:ext cx="2376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boundary of</a:t>
                </a:r>
              </a:p>
              <a:p>
                <a:pPr algn="ctr"/>
                <a:r>
                  <a:rPr lang="en-US" altLang="ko-KR" sz="9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black-box model </a:t>
                </a:r>
                <a14:m>
                  <m:oMath xmlns:m="http://schemas.openxmlformats.org/officeDocument/2006/math">
                    <m:r>
                      <a:rPr lang="en-US" altLang="ko-KR" sz="9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ko-KR" altLang="en-US" sz="9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5DE77B-87DA-4DFA-ACC0-41BAAE1D4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583" y="3434141"/>
                <a:ext cx="2376256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1873ED9-39BD-40BB-B8C4-519708AF5279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7866148" y="5449494"/>
            <a:ext cx="742518" cy="62987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BE5C5D-2535-4F80-A763-750D5478D94B}"/>
                  </a:ext>
                </a:extLst>
              </p:cNvPr>
              <p:cNvSpPr txBox="1"/>
              <p:nvPr/>
            </p:nvSpPr>
            <p:spPr>
              <a:xfrm>
                <a:off x="7420538" y="6079366"/>
                <a:ext cx="2376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boundary of</a:t>
                </a:r>
              </a:p>
              <a:p>
                <a:pPr algn="ctr"/>
                <a:r>
                  <a:rPr lang="en-US" altLang="ko-KR" sz="9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surrogate model </a:t>
                </a:r>
                <a14:m>
                  <m:oMath xmlns:m="http://schemas.openxmlformats.org/officeDocument/2006/math">
                    <m:r>
                      <a:rPr lang="en-US" altLang="ko-KR" sz="9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ko-KR" altLang="en-US" sz="9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BE5C5D-2535-4F80-A763-750D5478D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38" y="6079366"/>
                <a:ext cx="2376256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24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+mn-lt"/>
                    <a:cs typeface="Calibri" panose="020F0502020204030204" pitchFamily="34" charset="0"/>
                  </a:rPr>
                  <a:t>Local Interpretable Model-agnostic Explanations (LIME)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Surrogate model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특정 높은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값에 해당되는 </a:t>
                </a:r>
                <a:r>
                  <a:rPr lang="en-US" altLang="ko-KR" dirty="0" err="1"/>
                  <a:t>Superpixels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들을 표시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dirty="0"/>
                  <a:t>이를 통해 </a:t>
                </a:r>
                <a:r>
                  <a:rPr lang="en-US" altLang="ko-KR" dirty="0"/>
                  <a:t>Black-box model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개구리의 얼굴을 보고 </a:t>
                </a:r>
                <a:r>
                  <a:rPr lang="en-US" altLang="ko-KR" dirty="0"/>
                  <a:t>tree frog </a:t>
                </a:r>
                <a:r>
                  <a:rPr lang="ko-KR" altLang="en-US" dirty="0"/>
                  <a:t>로 분류한 것임을 알 수 있다</a:t>
                </a:r>
                <a:r>
                  <a:rPr lang="en-US" altLang="ko-KR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  <a:blipFill>
                <a:blip r:embed="rId3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/>
          </a:p>
          <a:p>
            <a:r>
              <a:rPr lang="en-US" altLang="ko-KR"/>
              <a:t>Method </a:t>
            </a:r>
            <a:endParaRPr lang="ko-KR" altLang="en-US" b="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EC84B74-3CCD-4555-ACCD-5D28924D3825}"/>
              </a:ext>
            </a:extLst>
          </p:cNvPr>
          <p:cNvCxnSpPr>
            <a:cxnSpLocks/>
          </p:cNvCxnSpPr>
          <p:nvPr/>
        </p:nvCxnSpPr>
        <p:spPr>
          <a:xfrm>
            <a:off x="3944888" y="4988775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26649E6-9FB9-4257-A420-FCCF119F0256}"/>
                  </a:ext>
                </a:extLst>
              </p:cNvPr>
              <p:cNvSpPr txBox="1"/>
              <p:nvPr/>
            </p:nvSpPr>
            <p:spPr>
              <a:xfrm>
                <a:off x="3956775" y="4607550"/>
                <a:ext cx="170441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Superpixels</a:t>
                </a:r>
                <a:r>
                  <a:rPr lang="en-US" altLang="ko-KR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𝒘</m:t>
                    </m:r>
                  </m:oMath>
                </a14:m>
                <a:endParaRPr lang="ko-KR" altLang="en-US" sz="11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26649E6-9FB9-4257-A420-FCCF119F0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775" y="4607550"/>
                <a:ext cx="1704419" cy="261610"/>
              </a:xfrm>
              <a:prstGeom prst="rect">
                <a:avLst/>
              </a:prstGeom>
              <a:blipFill>
                <a:blip r:embed="rId4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27156AE3-92EC-47A7-94E4-F44823B8F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396" y="4241481"/>
            <a:ext cx="2214327" cy="1468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B2539E-19E5-48A2-8E9E-0D8BB8E86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8835" y="4031512"/>
            <a:ext cx="19145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3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Dataset description</a:t>
            </a:r>
          </a:p>
          <a:p>
            <a:pPr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cs typeface="Calibri" panose="020F0502020204030204" pitchFamily="34" charset="0"/>
              </a:rPr>
              <a:t>Kvasir</a:t>
            </a:r>
            <a:r>
              <a:rPr lang="en-US" altLang="ko-KR" dirty="0">
                <a:cs typeface="Calibri" panose="020F0502020204030204" pitchFamily="34" charset="0"/>
              </a:rPr>
              <a:t> </a:t>
            </a:r>
            <a:r>
              <a:rPr lang="ko-KR" altLang="en-US" dirty="0">
                <a:cs typeface="Calibri" panose="020F0502020204030204" pitchFamily="34" charset="0"/>
              </a:rPr>
              <a:t>데이터셋</a:t>
            </a: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8 </a:t>
            </a:r>
            <a:r>
              <a:rPr lang="ko-KR" altLang="en-US" dirty="0">
                <a:cs typeface="Calibri" panose="020F0502020204030204" pitchFamily="34" charset="0"/>
              </a:rPr>
              <a:t>가지 클래스 </a:t>
            </a:r>
            <a:r>
              <a:rPr lang="en-US" altLang="ko-KR" dirty="0">
                <a:cs typeface="Calibri" panose="020F0502020204030204" pitchFamily="34" charset="0"/>
              </a:rPr>
              <a:t>(esophagitis, dyed-lifted-polyps, dyed-resection-margins, normal-cecum, normal-pylorus, normal-z-line, ulcerative-colitis, </a:t>
            </a:r>
            <a:r>
              <a:rPr lang="en-US" altLang="ko-KR" dirty="0">
                <a:solidFill>
                  <a:srgbClr val="FF0000"/>
                </a:solidFill>
                <a:cs typeface="Calibri" panose="020F0502020204030204" pitchFamily="34" charset="0"/>
              </a:rPr>
              <a:t>polyps</a:t>
            </a:r>
            <a:r>
              <a:rPr lang="en-US" altLang="ko-KR" dirty="0">
                <a:cs typeface="Calibri" panose="020F0502020204030204" pitchFamily="34" charset="0"/>
              </a:rPr>
              <a:t>) </a:t>
            </a:r>
            <a:r>
              <a:rPr lang="ko-KR" altLang="en-US" dirty="0">
                <a:cs typeface="Calibri" panose="020F0502020204030204" pitchFamily="34" charset="0"/>
              </a:rPr>
              <a:t>를 지니며 각각의 클래스는 </a:t>
            </a:r>
            <a:r>
              <a:rPr lang="en-US" altLang="ko-KR" dirty="0">
                <a:cs typeface="Calibri" panose="020F0502020204030204" pitchFamily="34" charset="0"/>
              </a:rPr>
              <a:t>1,000 </a:t>
            </a:r>
            <a:r>
              <a:rPr lang="ko-KR" altLang="en-US" dirty="0">
                <a:cs typeface="Calibri" panose="020F0502020204030204" pitchFamily="34" charset="0"/>
              </a:rPr>
              <a:t>개의 이미지로 이루어짐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이 중 </a:t>
            </a:r>
            <a:r>
              <a:rPr lang="en-US" altLang="ko-KR" dirty="0">
                <a:solidFill>
                  <a:srgbClr val="FF0000"/>
                </a:solidFill>
                <a:cs typeface="Calibri" panose="020F0502020204030204" pitchFamily="34" charset="0"/>
              </a:rPr>
              <a:t>polyps </a:t>
            </a:r>
            <a:r>
              <a:rPr lang="ko-KR" altLang="en-US" dirty="0">
                <a:cs typeface="Calibri" panose="020F0502020204030204" pitchFamily="34" charset="0"/>
              </a:rPr>
              <a:t>클래스의 이미지들은 </a:t>
            </a:r>
            <a:r>
              <a:rPr lang="en-US" altLang="ko-KR" dirty="0" err="1">
                <a:cs typeface="Calibri" panose="020F0502020204030204" pitchFamily="34" charset="0"/>
              </a:rPr>
              <a:t>Kvasir</a:t>
            </a:r>
            <a:r>
              <a:rPr lang="en-US" altLang="ko-KR" dirty="0">
                <a:cs typeface="Calibri" panose="020F0502020204030204" pitchFamily="34" charset="0"/>
              </a:rPr>
              <a:t>-SEG </a:t>
            </a:r>
            <a:r>
              <a:rPr lang="ko-KR" altLang="en-US" dirty="0">
                <a:cs typeface="Calibri" panose="020F0502020204030204" pitchFamily="34" charset="0"/>
              </a:rPr>
              <a:t>데이터셋과 동일함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cs typeface="Calibri" panose="020F0502020204030204" pitchFamily="34" charset="0"/>
              </a:rPr>
              <a:t>Kvasir</a:t>
            </a:r>
            <a:r>
              <a:rPr lang="en-US" altLang="ko-KR" dirty="0">
                <a:cs typeface="Calibri" panose="020F0502020204030204" pitchFamily="34" charset="0"/>
              </a:rPr>
              <a:t>-SEG</a:t>
            </a:r>
            <a:r>
              <a:rPr lang="ko-KR" altLang="en-US" dirty="0">
                <a:cs typeface="Calibri" panose="020F0502020204030204" pitchFamily="34" charset="0"/>
              </a:rPr>
              <a:t> 데이터셋</a:t>
            </a: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 err="1">
                <a:cs typeface="Calibri" panose="020F0502020204030204" pitchFamily="34" charset="0"/>
              </a:rPr>
              <a:t>Kvasir</a:t>
            </a:r>
            <a:r>
              <a:rPr lang="en-US" altLang="ko-KR" dirty="0">
                <a:cs typeface="Calibri" panose="020F0502020204030204" pitchFamily="34" charset="0"/>
              </a:rPr>
              <a:t> </a:t>
            </a:r>
            <a:r>
              <a:rPr lang="ko-KR" altLang="en-US" dirty="0">
                <a:cs typeface="Calibri" panose="020F0502020204030204" pitchFamily="34" charset="0"/>
              </a:rPr>
              <a:t>데이터셋의 </a:t>
            </a:r>
            <a:r>
              <a:rPr lang="en-US" altLang="ko-KR" dirty="0">
                <a:cs typeface="Calibri" panose="020F0502020204030204" pitchFamily="34" charset="0"/>
              </a:rPr>
              <a:t>polyps </a:t>
            </a:r>
            <a:r>
              <a:rPr lang="ko-KR" altLang="en-US" dirty="0">
                <a:cs typeface="Calibri" panose="020F0502020204030204" pitchFamily="34" charset="0"/>
              </a:rPr>
              <a:t>클래스 이미지와 동일하고 이에 대응하는 </a:t>
            </a:r>
            <a:r>
              <a:rPr lang="en-US" altLang="ko-KR" dirty="0">
                <a:cs typeface="Calibri" panose="020F0502020204030204" pitchFamily="34" charset="0"/>
              </a:rPr>
              <a:t>mask</a:t>
            </a:r>
            <a:r>
              <a:rPr lang="ko-KR" altLang="en-US" dirty="0">
                <a:cs typeface="Calibri" panose="020F0502020204030204" pitchFamily="34" charset="0"/>
              </a:rPr>
              <a:t>로 이루어짐</a:t>
            </a:r>
            <a:r>
              <a:rPr lang="en-US" altLang="ko-KR" dirty="0">
                <a:cs typeface="Calibri" panose="020F0502020204030204" pitchFamily="34" charset="0"/>
              </a:rPr>
              <a:t>.	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cs typeface="Calibri" panose="020F0502020204030204" pitchFamily="34" charset="0"/>
              </a:rPr>
              <a:t>Kvasir</a:t>
            </a:r>
            <a:r>
              <a:rPr lang="en-US" altLang="ko-KR" dirty="0">
                <a:cs typeface="Calibri" panose="020F0502020204030204" pitchFamily="34" charset="0"/>
              </a:rPr>
              <a:t> </a:t>
            </a:r>
            <a:r>
              <a:rPr lang="ko-KR" altLang="en-US" dirty="0">
                <a:cs typeface="Calibri" panose="020F0502020204030204" pitchFamily="34" charset="0"/>
              </a:rPr>
              <a:t>데이터셋에서 학습된 이미지 분류기에 </a:t>
            </a:r>
            <a:r>
              <a:rPr lang="en-US" altLang="ko-KR" dirty="0">
                <a:cs typeface="Calibri" panose="020F0502020204030204" pitchFamily="34" charset="0"/>
              </a:rPr>
              <a:t>XAI method </a:t>
            </a:r>
            <a:r>
              <a:rPr lang="ko-KR" altLang="en-US" dirty="0">
                <a:cs typeface="Calibri" panose="020F0502020204030204" pitchFamily="34" charset="0"/>
              </a:rPr>
              <a:t>를 적용하여 분류기 모델이 </a:t>
            </a:r>
            <a:r>
              <a:rPr lang="en-US" altLang="ko-KR" dirty="0">
                <a:cs typeface="Calibri" panose="020F0502020204030204" pitchFamily="34" charset="0"/>
              </a:rPr>
              <a:t>target region </a:t>
            </a:r>
            <a:r>
              <a:rPr lang="ko-KR" altLang="en-US" dirty="0">
                <a:cs typeface="Calibri" panose="020F0502020204030204" pitchFamily="34" charset="0"/>
              </a:rPr>
              <a:t>을 잘 파악하는지 분석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Ground truth mask </a:t>
            </a:r>
            <a:r>
              <a:rPr lang="ko-KR" altLang="en-US" dirty="0">
                <a:cs typeface="Calibri" panose="020F0502020204030204" pitchFamily="34" charset="0"/>
              </a:rPr>
              <a:t>가 주어진 </a:t>
            </a:r>
            <a:r>
              <a:rPr lang="en-US" altLang="ko-KR" dirty="0" err="1">
                <a:cs typeface="Calibri" panose="020F0502020204030204" pitchFamily="34" charset="0"/>
              </a:rPr>
              <a:t>Kvasir</a:t>
            </a:r>
            <a:r>
              <a:rPr lang="en-US" altLang="ko-KR" dirty="0">
                <a:cs typeface="Calibri" panose="020F0502020204030204" pitchFamily="34" charset="0"/>
              </a:rPr>
              <a:t>-SEG</a:t>
            </a:r>
            <a:r>
              <a:rPr lang="ko-KR" altLang="en-US" dirty="0">
                <a:cs typeface="Calibri" panose="020F0502020204030204" pitchFamily="34" charset="0"/>
              </a:rPr>
              <a:t> 데이터셋을 이용해 정량적인 분석이 가능함</a:t>
            </a:r>
            <a:r>
              <a:rPr lang="en-US" altLang="ko-KR" dirty="0">
                <a:cs typeface="Calibri" panose="020F0502020204030204" pitchFamily="34" charset="0"/>
              </a:rPr>
              <a:t>. 	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Experiment </a:t>
            </a:r>
            <a:endParaRPr lang="ko-KR" altLang="en-US" b="0" dirty="0"/>
          </a:p>
        </p:txBody>
      </p:sp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7186DBDB-0680-46CE-882D-26A0C672C2A4}"/>
              </a:ext>
            </a:extLst>
          </p:cNvPr>
          <p:cNvGraphicFramePr>
            <a:graphicFrameLocks noGrp="1"/>
          </p:cNvGraphicFramePr>
          <p:nvPr/>
        </p:nvGraphicFramePr>
        <p:xfrm>
          <a:off x="1208584" y="1700808"/>
          <a:ext cx="7992888" cy="1493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32148">
                  <a:extLst>
                    <a:ext uri="{9D8B030D-6E8A-4147-A177-3AD203B41FA5}">
                      <a16:colId xmlns:a16="http://schemas.microsoft.com/office/drawing/2014/main" val="337043220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203527433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4002420457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888748778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3791816712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611540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Dataset</a:t>
                      </a:r>
                      <a:endParaRPr lang="ko-KR" alt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Task</a:t>
                      </a:r>
                      <a:endParaRPr lang="ko-KR" alt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# of classes</a:t>
                      </a:r>
                      <a:endParaRPr lang="ko-KR" alt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# of Images</a:t>
                      </a:r>
                      <a:endParaRPr lang="ko-KR" alt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Resolution</a:t>
                      </a:r>
                      <a:endParaRPr lang="ko-KR" alt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Application</a:t>
                      </a:r>
                      <a:endParaRPr lang="ko-KR" alt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683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Kvasir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Multi-class classification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8,000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720x576 ~ 1920x1072 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대장내시경 검사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내시경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290" rtl="0" eaLnBrk="1" latinLnBrk="1" hangingPunct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Kvasir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-SEG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latinLnBrk="1" hangingPunct="1"/>
                      <a:r>
                        <a:rPr lang="en-US" altLang="ko-KR" sz="12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Binary segmentation</a:t>
                      </a:r>
                      <a:endParaRPr lang="ko-KR" altLang="en-US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 (binary)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1,000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332x487 ~ 1920x1072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대장내시경 검사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29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내시경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623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348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ko-KR" dirty="0"/>
                  <a:t>Dataset setup</a:t>
                </a:r>
              </a:p>
              <a:p>
                <a:pPr lvl="1"/>
                <a:r>
                  <a:rPr lang="en-US" altLang="ko-KR" dirty="0"/>
                  <a:t>Train : Validation : Test = 7 : 1.5 : 1.5</a:t>
                </a:r>
              </a:p>
              <a:p>
                <a:pPr lvl="1"/>
                <a:r>
                  <a:rPr lang="en-US" altLang="ko-KR" dirty="0"/>
                  <a:t>All images were resized to 384x384.</a:t>
                </a:r>
              </a:p>
              <a:p>
                <a:r>
                  <a:rPr lang="en-US" altLang="ko-KR" dirty="0"/>
                  <a:t>Segmentation Models to be evaluated</a:t>
                </a:r>
              </a:p>
              <a:p>
                <a:pPr lvl="1"/>
                <a:r>
                  <a:rPr lang="en-US" altLang="ko-KR" dirty="0"/>
                  <a:t>Model Architecture</a:t>
                </a:r>
              </a:p>
              <a:p>
                <a:pPr lvl="2"/>
                <a:r>
                  <a:rPr lang="en-US" altLang="ko-KR" b="1" dirty="0"/>
                  <a:t>VGG19</a:t>
                </a:r>
                <a:r>
                  <a:rPr lang="en-US" altLang="ko-KR" dirty="0"/>
                  <a:t>, </a:t>
                </a:r>
                <a:r>
                  <a:rPr lang="en-US" altLang="ko-KR" b="1" dirty="0"/>
                  <a:t>InceptionV3</a:t>
                </a:r>
                <a:r>
                  <a:rPr lang="en-US" altLang="ko-KR" dirty="0"/>
                  <a:t>, </a:t>
                </a:r>
                <a:r>
                  <a:rPr lang="en-US" altLang="ko-KR" b="1" dirty="0"/>
                  <a:t>ResNet50V2</a:t>
                </a:r>
                <a:r>
                  <a:rPr lang="en-US" altLang="ko-KR" dirty="0"/>
                  <a:t>, </a:t>
                </a:r>
                <a:r>
                  <a:rPr lang="en-US" altLang="ko-KR" b="1" dirty="0" err="1"/>
                  <a:t>Xception</a:t>
                </a:r>
                <a:r>
                  <a:rPr lang="en-US" altLang="ko-KR" dirty="0"/>
                  <a:t> (pretrained on ImageNet)</a:t>
                </a:r>
              </a:p>
              <a:p>
                <a:pPr lvl="2"/>
                <a:r>
                  <a:rPr lang="en-US" altLang="ko-KR" dirty="0"/>
                  <a:t>Global average pooling after last conv layer</a:t>
                </a:r>
              </a:p>
              <a:p>
                <a:pPr lvl="2"/>
                <a:r>
                  <a:rPr lang="en-US" altLang="ko-KR" dirty="0" err="1"/>
                  <a:t>Softmax</a:t>
                </a:r>
                <a:r>
                  <a:rPr lang="en-US" altLang="ko-KR" dirty="0"/>
                  <a:t> layer (output layer) are followed after GAP </a:t>
                </a:r>
              </a:p>
              <a:p>
                <a:pPr lvl="1"/>
                <a:r>
                  <a:rPr lang="en-US" altLang="ko-KR" dirty="0"/>
                  <a:t>Training Details</a:t>
                </a:r>
              </a:p>
              <a:p>
                <a:pPr lvl="2"/>
                <a:r>
                  <a:rPr lang="en-US" altLang="ko-KR" dirty="0"/>
                  <a:t>Loss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Categorical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cross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entropy loss</a:t>
                </a:r>
              </a:p>
              <a:p>
                <a:pPr lvl="2"/>
                <a:r>
                  <a:rPr lang="en-US" altLang="ko-KR" dirty="0"/>
                  <a:t>Optimizer : Adam (learning rate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altLang="ko-KR" dirty="0"/>
                  <a:t>), batch size 16</a:t>
                </a:r>
              </a:p>
              <a:p>
                <a:pPr lvl="2"/>
                <a:r>
                  <a:rPr lang="en-US" altLang="ko-KR" dirty="0"/>
                  <a:t>Learning rate decay : if </a:t>
                </a:r>
                <a:r>
                  <a:rPr lang="en-US" altLang="ko-KR" dirty="0" err="1"/>
                  <a:t>val_loss</a:t>
                </a:r>
                <a:r>
                  <a:rPr lang="en-US" altLang="ko-KR" dirty="0"/>
                  <a:t> does not improve in 10 consecutive epochs, </a:t>
                </a:r>
                <a:r>
                  <a:rPr lang="en-US" altLang="ko-KR" dirty="0" err="1"/>
                  <a:t>lr</a:t>
                </a:r>
                <a:r>
                  <a:rPr lang="en-US" altLang="ko-KR" dirty="0"/>
                  <a:t> decay in factor of 0.1. </a:t>
                </a:r>
                <a:r>
                  <a:rPr lang="en-US" altLang="ko-KR" dirty="0" err="1"/>
                  <a:t>min_lr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Early Stopping :  model fails to improve for 20 consecutive epochs or reach 500 epochs. Parameter at best </a:t>
                </a:r>
                <a:r>
                  <a:rPr lang="en-US" altLang="ko-KR" dirty="0" err="1"/>
                  <a:t>val_loss</a:t>
                </a:r>
                <a:r>
                  <a:rPr lang="en-US" altLang="ko-KR" dirty="0"/>
                  <a:t> saved</a:t>
                </a:r>
              </a:p>
              <a:p>
                <a:pPr lvl="2"/>
                <a:r>
                  <a:rPr lang="en-US" altLang="ko-KR" dirty="0"/>
                  <a:t>Data augmentation techniques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altLang="ko-KR" sz="1000" dirty="0"/>
                  <a:t>Rotation range: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en-US" altLang="ko-KR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altLang="ko-KR" sz="1000" dirty="0"/>
                  <a:t> 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altLang="ko-KR" sz="1000" dirty="0"/>
                  <a:t>Width shift range: 0.15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altLang="ko-KR" sz="1000" dirty="0"/>
                  <a:t>Height shift range: 0.15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altLang="ko-KR" sz="1000" dirty="0"/>
                  <a:t>Zoon range: 0.15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altLang="ko-KR" sz="1000" dirty="0"/>
                  <a:t>Brightness range: [0.5, 1.5]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altLang="ko-KR" sz="1000" dirty="0"/>
                  <a:t>Horizontal flip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sz="1000" dirty="0">
                  <a:latin typeface="+mn-lt"/>
                </a:endParaRPr>
              </a:p>
              <a:p>
                <a:pPr marL="914400" lvl="2" indent="0">
                  <a:lnSpc>
                    <a:spcPct val="150000"/>
                  </a:lnSpc>
                  <a:buNone/>
                </a:pPr>
                <a:endParaRPr lang="en-US" altLang="ko-KR" dirty="0"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altLang="ko-KR" dirty="0">
                  <a:cs typeface="Calibri" panose="020F0502020204030204" pitchFamily="34" charset="0"/>
                </a:endParaRPr>
              </a:p>
              <a:p>
                <a:pPr marL="914400" lvl="2" indent="0">
                  <a:lnSpc>
                    <a:spcPct val="150000"/>
                  </a:lnSpc>
                  <a:buNone/>
                </a:pPr>
                <a:endParaRPr lang="en-US" altLang="ko-KR" dirty="0">
                  <a:cs typeface="Calibri" panose="020F0502020204030204" pitchFamily="34" charset="0"/>
                </a:endParaRPr>
              </a:p>
              <a:p>
                <a:pPr marL="914400" lvl="2" indent="0">
                  <a:lnSpc>
                    <a:spcPct val="150000"/>
                  </a:lnSpc>
                  <a:buNone/>
                </a:pPr>
                <a:endParaRPr lang="en-US" altLang="ko-KR" dirty="0"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+mn-lt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latin typeface="+mn-lt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latin typeface="+mn-lt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latin typeface="+mn-lt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b="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  <a:blipFill>
                <a:blip r:embed="rId3"/>
                <a:stretch>
                  <a:fillRect l="-453" t="-109" r="-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Experiment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781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Evaluation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Quantitative Analysis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Multi-class classification task -&gt; </a:t>
            </a:r>
            <a:r>
              <a:rPr lang="en-US" altLang="ko-KR" b="1" dirty="0">
                <a:cs typeface="Calibri" panose="020F0502020204030204" pitchFamily="34" charset="0"/>
              </a:rPr>
              <a:t>Accuracy 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Segmentation task (Using XAI method) -&gt; </a:t>
            </a:r>
            <a:r>
              <a:rPr lang="en-US" altLang="ko-KR" b="1" dirty="0">
                <a:cs typeface="Calibri" panose="020F0502020204030204" pitchFamily="34" charset="0"/>
              </a:rPr>
              <a:t>AUROC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Qualitative Analysis 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Visualization</a:t>
            </a:r>
          </a:p>
          <a:p>
            <a:pPr lvl="1">
              <a:lnSpc>
                <a:spcPct val="150000"/>
              </a:lnSpc>
            </a:pPr>
            <a:endParaRPr lang="en-US" altLang="ko-KR" b="1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Experiment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8501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201472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Methodology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Related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Work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Experiment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Result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Discussion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Outline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29818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Quantitative Analysis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cs typeface="Calibri" panose="020F0502020204030204" pitchFamily="34" charset="0"/>
              </a:rPr>
              <a:t>Accuracy</a:t>
            </a:r>
            <a:r>
              <a:rPr lang="en-US" altLang="ko-KR" dirty="0">
                <a:cs typeface="Calibri" panose="020F0502020204030204" pitchFamily="34" charset="0"/>
              </a:rPr>
              <a:t> from multi-class classification task with </a:t>
            </a:r>
            <a:r>
              <a:rPr lang="en-US" altLang="ko-KR" dirty="0" err="1">
                <a:cs typeface="Calibri" panose="020F0502020204030204" pitchFamily="34" charset="0"/>
              </a:rPr>
              <a:t>Kvasir-cls</a:t>
            </a:r>
            <a:r>
              <a:rPr lang="en-US" altLang="ko-KR" dirty="0">
                <a:cs typeface="Calibri" panose="020F0502020204030204" pitchFamily="34" charset="0"/>
              </a:rPr>
              <a:t> dataset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cs typeface="Calibri" panose="020F0502020204030204" pitchFamily="34" charset="0"/>
              </a:rPr>
              <a:t>Average AUROC</a:t>
            </a:r>
            <a:r>
              <a:rPr lang="en-US" altLang="ko-KR" dirty="0">
                <a:cs typeface="Calibri" panose="020F0502020204030204" pitchFamily="34" charset="0"/>
              </a:rPr>
              <a:t> from segmentation task with </a:t>
            </a:r>
            <a:r>
              <a:rPr lang="en-US" altLang="ko-KR" dirty="0" err="1">
                <a:cs typeface="Calibri" panose="020F0502020204030204" pitchFamily="34" charset="0"/>
              </a:rPr>
              <a:t>Kvasir</a:t>
            </a:r>
            <a:r>
              <a:rPr lang="en-US" altLang="ko-KR" dirty="0">
                <a:cs typeface="Calibri" panose="020F0502020204030204" pitchFamily="34" charset="0"/>
              </a:rPr>
              <a:t>-seg dataset </a:t>
            </a: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7595B69-2C5D-4442-A149-0D4F386DE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092235"/>
              </p:ext>
            </p:extLst>
          </p:nvPr>
        </p:nvGraphicFramePr>
        <p:xfrm>
          <a:off x="1496616" y="4209648"/>
          <a:ext cx="7344814" cy="15621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592335771"/>
                    </a:ext>
                  </a:extLst>
                </a:gridCol>
                <a:gridCol w="827690">
                  <a:extLst>
                    <a:ext uri="{9D8B030D-6E8A-4147-A177-3AD203B41FA5}">
                      <a16:colId xmlns:a16="http://schemas.microsoft.com/office/drawing/2014/main" val="4179181466"/>
                    </a:ext>
                  </a:extLst>
                </a:gridCol>
                <a:gridCol w="1323247">
                  <a:extLst>
                    <a:ext uri="{9D8B030D-6E8A-4147-A177-3AD203B41FA5}">
                      <a16:colId xmlns:a16="http://schemas.microsoft.com/office/drawing/2014/main" val="3633284291"/>
                    </a:ext>
                  </a:extLst>
                </a:gridCol>
                <a:gridCol w="1323247">
                  <a:extLst>
                    <a:ext uri="{9D8B030D-6E8A-4147-A177-3AD203B41FA5}">
                      <a16:colId xmlns:a16="http://schemas.microsoft.com/office/drawing/2014/main" val="2940346506"/>
                    </a:ext>
                  </a:extLst>
                </a:gridCol>
                <a:gridCol w="1323247">
                  <a:extLst>
                    <a:ext uri="{9D8B030D-6E8A-4147-A177-3AD203B41FA5}">
                      <a16:colId xmlns:a16="http://schemas.microsoft.com/office/drawing/2014/main" val="3687430503"/>
                    </a:ext>
                  </a:extLst>
                </a:gridCol>
                <a:gridCol w="1323247">
                  <a:extLst>
                    <a:ext uri="{9D8B030D-6E8A-4147-A177-3AD203B41FA5}">
                      <a16:colId xmlns:a16="http://schemas.microsoft.com/office/drawing/2014/main" val="14917062"/>
                    </a:ext>
                  </a:extLst>
                </a:gridCol>
              </a:tblGrid>
              <a:tr h="476328">
                <a:tc rowSpan="3">
                  <a:txBody>
                    <a:bodyPr/>
                    <a:lstStyle/>
                    <a:p>
                      <a:pPr marL="0" algn="ctr" defTabSz="91429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Segmentation Task</a:t>
                      </a:r>
                    </a:p>
                    <a:p>
                      <a:pPr marL="0" algn="ctr" defTabSz="914290" rtl="0" eaLnBrk="1" latinLnBrk="1" hangingPunct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(AUROC)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algn="ctr" defTabSz="914290" rtl="0" eaLnBrk="1" latinLnBrk="1" hangingPunct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XAI</a:t>
                      </a:r>
                    </a:p>
                    <a:p>
                      <a:pPr marL="0" algn="ctr" defTabSz="914290" rtl="0" eaLnBrk="1" latinLnBrk="1" hangingPunct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VGG19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InceptionV3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ResNet50V2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Xception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56631"/>
                  </a:ext>
                </a:extLst>
              </a:tr>
              <a:tr h="5429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GradCam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0.65748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0.89325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0.85641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0.90359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28195"/>
                  </a:ext>
                </a:extLst>
              </a:tr>
              <a:tr h="5429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LIME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0.55435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0.70766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0.75758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0.74326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25970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9A3F158-B57F-4C08-B89E-86AAEFEFB162}"/>
              </a:ext>
            </a:extLst>
          </p:cNvPr>
          <p:cNvGraphicFramePr>
            <a:graphicFrameLocks noGrp="1"/>
          </p:cNvGraphicFramePr>
          <p:nvPr/>
        </p:nvGraphicFramePr>
        <p:xfrm>
          <a:off x="1496616" y="2699349"/>
          <a:ext cx="7344812" cy="9977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2476">
                  <a:extLst>
                    <a:ext uri="{9D8B030D-6E8A-4147-A177-3AD203B41FA5}">
                      <a16:colId xmlns:a16="http://schemas.microsoft.com/office/drawing/2014/main" val="1592335771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3633284291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2940346506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3687430503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14917062"/>
                    </a:ext>
                  </a:extLst>
                </a:gridCol>
              </a:tblGrid>
              <a:tr h="46626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Classification Task</a:t>
                      </a:r>
                    </a:p>
                    <a:p>
                      <a:pPr algn="ctr" latinLnBrk="1"/>
                      <a:r>
                        <a:rPr lang="en-US" altLang="ko-KR" sz="1100" b="1" dirty="0"/>
                        <a:t>(Accuracy)</a:t>
                      </a:r>
                      <a:endParaRPr lang="ko-KR" altLang="en-US" sz="11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VGG19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InceptionV3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ResNet50V2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/>
                        <a:t>Xception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56631"/>
                  </a:ext>
                </a:extLst>
              </a:tr>
              <a:tr h="531447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Classification Accuracy</a:t>
                      </a:r>
                      <a:endParaRPr lang="ko-KR" altLang="en-US" sz="11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0.923333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0.928333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11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0.938333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0.929167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28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83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VGG19 (index = 5, 6, 8, 9)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잡지 못하고 있음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모델 중 가장 좋지 못한 </a:t>
            </a:r>
            <a:r>
              <a:rPr lang="en-US" altLang="ko-KR" dirty="0">
                <a:cs typeface="Calibri" panose="020F0502020204030204" pitchFamily="34" charset="0"/>
              </a:rPr>
              <a:t>AUROC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그럼에도 </a:t>
            </a:r>
            <a:r>
              <a:rPr lang="en-US" altLang="ko-KR" dirty="0">
                <a:cs typeface="Calibri" panose="020F0502020204030204" pitchFamily="34" charset="0"/>
              </a:rPr>
              <a:t>classification accuracy </a:t>
            </a:r>
            <a:r>
              <a:rPr lang="ko-KR" altLang="en-US" dirty="0">
                <a:cs typeface="Calibri" panose="020F0502020204030204" pitchFamily="34" charset="0"/>
              </a:rPr>
              <a:t>는 높다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Dense layer </a:t>
            </a:r>
            <a:r>
              <a:rPr lang="ko-KR" altLang="en-US" dirty="0">
                <a:cs typeface="Calibri" panose="020F0502020204030204" pitchFamily="34" charset="0"/>
              </a:rPr>
              <a:t>에서 많은 역할을 한다</a:t>
            </a:r>
            <a:r>
              <a:rPr lang="en-US" altLang="ko-KR" dirty="0">
                <a:cs typeface="Calibri" panose="020F0502020204030204" pitchFamily="34" charset="0"/>
              </a:rPr>
              <a:t>?</a:t>
            </a:r>
            <a:r>
              <a:rPr lang="ko-KR" altLang="en-US" dirty="0">
                <a:cs typeface="Calibri" panose="020F0502020204030204" pitchFamily="34" charset="0"/>
              </a:rPr>
              <a:t> </a:t>
            </a: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EF55870-7E1C-4F84-AF69-E081AAEB1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89" y="1837922"/>
            <a:ext cx="4698357" cy="11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A4150FB-F3EA-4189-862E-BB5D969B0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9" y="2950966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066CA3E-882E-471A-9DDE-231EAE2CC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9" y="4041427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6CC995C-C140-4467-A0A0-642DF31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9" y="5121375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53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InceptionV3 (index = 5, 6, 8, 9)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잡는다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852F69A-4A99-4CC3-ABB0-34FA12AAD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71" y="1815339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56BC9B45-E26E-46D1-AE94-4A872CF2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89" y="2917093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783321A-AACF-4D7A-9C1D-456A4236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76" y="4018847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B2542C13-5745-49BC-A0D1-B5C3B733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707" y="5093035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84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ResNet50V2 (index = 5, 6, 8, 9)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잡는다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단 </a:t>
            </a: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이 아닌 위치에서도 높은 </a:t>
            </a:r>
            <a:r>
              <a:rPr lang="en-US" altLang="ko-KR" dirty="0">
                <a:cs typeface="Calibri" panose="020F0502020204030204" pitchFamily="34" charset="0"/>
              </a:rPr>
              <a:t>CAM </a:t>
            </a:r>
            <a:r>
              <a:rPr lang="ko-KR" altLang="en-US" dirty="0">
                <a:cs typeface="Calibri" panose="020F0502020204030204" pitchFamily="34" charset="0"/>
              </a:rPr>
              <a:t>을</a:t>
            </a: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ko-KR" altLang="en-US" dirty="0">
                <a:cs typeface="Calibri" panose="020F0502020204030204" pitchFamily="34" charset="0"/>
              </a:rPr>
              <a:t>보이기도 한다</a:t>
            </a:r>
            <a:r>
              <a:rPr lang="en-US" altLang="ko-KR" dirty="0">
                <a:cs typeface="Calibri" panose="020F0502020204030204" pitchFamily="34" charset="0"/>
              </a:rPr>
              <a:t>. (Residual block </a:t>
            </a:r>
            <a:r>
              <a:rPr lang="ko-KR" altLang="en-US" dirty="0">
                <a:cs typeface="Calibri" panose="020F0502020204030204" pitchFamily="34" charset="0"/>
              </a:rPr>
              <a:t>때문</a:t>
            </a:r>
            <a:r>
              <a:rPr lang="en-US" altLang="ko-KR" dirty="0">
                <a:cs typeface="Calibri" panose="020F0502020204030204" pitchFamily="34" charset="0"/>
              </a:rPr>
              <a:t>?)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E9C3B36-C790-49F7-9E31-52F29724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69" y="1837922"/>
            <a:ext cx="4698357" cy="11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A51F7970-800C-46F5-A035-B58828628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69" y="2955294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873201B0-EA7F-4C65-AAC1-9C3FD8307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331" y="4064010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7AAE070E-7F0F-4F38-9FA9-84E68375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910" y="5177054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41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</a:t>
            </a:r>
            <a:r>
              <a:rPr lang="en-US" altLang="ko-KR" dirty="0" err="1">
                <a:cs typeface="Calibri" panose="020F0502020204030204" pitchFamily="34" charset="0"/>
              </a:rPr>
              <a:t>Xception</a:t>
            </a:r>
            <a:r>
              <a:rPr lang="en-US" altLang="ko-KR" dirty="0">
                <a:cs typeface="Calibri" panose="020F0502020204030204" pitchFamily="34" charset="0"/>
              </a:rPr>
              <a:t> (index = 5, 6, 8, 9)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잡는다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모델 중 </a:t>
            </a:r>
            <a:r>
              <a:rPr lang="en-US" altLang="ko-KR" dirty="0">
                <a:cs typeface="Calibri" panose="020F0502020204030204" pitchFamily="34" charset="0"/>
              </a:rPr>
              <a:t>AUROC</a:t>
            </a:r>
            <a:r>
              <a:rPr lang="ko-KR" altLang="en-US" dirty="0">
                <a:cs typeface="Calibri" panose="020F0502020204030204" pitchFamily="34" charset="0"/>
              </a:rPr>
              <a:t> 가 가장 높은 모델</a:t>
            </a:r>
            <a:r>
              <a:rPr lang="en-US" altLang="ko-KR" dirty="0">
                <a:cs typeface="Calibri" panose="020F0502020204030204" pitchFamily="34" charset="0"/>
              </a:rPr>
              <a:t>	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D22301-8F31-4E83-A9F5-4612B743D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699" y="1827068"/>
            <a:ext cx="4680520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4DEDE21-D0C8-47E4-80AE-647AA204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71" y="2950966"/>
            <a:ext cx="4698357" cy="11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CD8C20A-B996-46FC-A0D6-43FC2C9B7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89" y="4064010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0C31AD7-A6AD-4884-83D2-7BCF7D316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11" y="5177054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85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+mn-lt"/>
              </a:rPr>
              <a:t>Summary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0" dirty="0">
                <a:solidFill>
                  <a:srgbClr val="222222"/>
                </a:solidFill>
                <a:latin typeface="Arial" panose="020B0604020202020204" pitchFamily="34" charset="0"/>
              </a:rPr>
              <a:t>Code available at: https://github.com/hjm9702/Kvasir-XAI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Discussion 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76472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831AA-CE21-49AC-88F4-0991DB78E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91" y="1109684"/>
            <a:ext cx="9201472" cy="5612221"/>
          </a:xfrm>
        </p:spPr>
        <p:txBody>
          <a:bodyPr>
            <a:no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800" b="0" dirty="0">
                <a:solidFill>
                  <a:srgbClr val="222222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32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39" y="0"/>
            <a:ext cx="99094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22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Predictive modeling with Artificial </a:t>
            </a:r>
            <a:r>
              <a:rPr lang="en-US" altLang="ko-KR" dirty="0" err="1">
                <a:cs typeface="Calibri" panose="020F0502020204030204" pitchFamily="34" charset="0"/>
              </a:rPr>
              <a:t>Intelligene</a:t>
            </a:r>
            <a:r>
              <a:rPr lang="en-US" altLang="ko-KR" dirty="0">
                <a:cs typeface="Calibri" panose="020F0502020204030204" pitchFamily="34" charset="0"/>
              </a:rPr>
              <a:t> (AI)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AI </a:t>
            </a:r>
            <a:r>
              <a:rPr lang="ko-KR" altLang="en-US" dirty="0">
                <a:cs typeface="Calibri" panose="020F0502020204030204" pitchFamily="34" charset="0"/>
              </a:rPr>
              <a:t>연구의 많은 발전으로 높은 정확도를 갖는 예측 모델링이 가능해짐</a:t>
            </a: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다양한 기계학습 모델과 학습 방법론들의 개발</a:t>
            </a: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이미지 분류의 경우</a:t>
            </a:r>
            <a:r>
              <a:rPr lang="en-US" altLang="ko-KR" dirty="0">
                <a:cs typeface="Calibri" panose="020F0502020204030204" pitchFamily="34" charset="0"/>
              </a:rPr>
              <a:t>,</a:t>
            </a:r>
            <a:r>
              <a:rPr lang="ko-KR" altLang="en-US" dirty="0">
                <a:cs typeface="Calibri" panose="020F0502020204030204" pitchFamily="34" charset="0"/>
              </a:rPr>
              <a:t> 이미 사람의 능력을 능가하며 여러 </a:t>
            </a:r>
            <a:r>
              <a:rPr lang="en-US" altLang="ko-KR" dirty="0">
                <a:cs typeface="Calibri" panose="020F0502020204030204" pitchFamily="34" charset="0"/>
              </a:rPr>
              <a:t>computer vision task</a:t>
            </a:r>
            <a:r>
              <a:rPr lang="ko-KR" altLang="en-US" dirty="0">
                <a:cs typeface="Calibri" panose="020F0502020204030204" pitchFamily="34" charset="0"/>
              </a:rPr>
              <a:t>의 자동화에 활용되고 있음</a:t>
            </a:r>
            <a:endParaRPr lang="en-US" altLang="ko-KR" dirty="0"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+mn-lt"/>
              </a:rPr>
              <a:t>다양한 분야에서 기계학습 모델의 예측 결과를 활용한 의사결정이 이루어짐</a:t>
            </a:r>
            <a:endParaRPr lang="en-US" altLang="ko-KR" dirty="0">
              <a:latin typeface="+mn-lt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Introduction </a:t>
            </a:r>
            <a:endParaRPr lang="ko-KR" altLang="en-US" b="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523A8A-F1D7-4D68-8475-E9B40F444666}"/>
              </a:ext>
            </a:extLst>
          </p:cNvPr>
          <p:cNvGrpSpPr/>
          <p:nvPr/>
        </p:nvGrpSpPr>
        <p:grpSpPr>
          <a:xfrm>
            <a:off x="920552" y="4728169"/>
            <a:ext cx="8064896" cy="1509143"/>
            <a:chOff x="920552" y="4080097"/>
            <a:chExt cx="8064896" cy="150914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938D018-A4FD-4064-B63D-F39C9D6326DC}"/>
                </a:ext>
              </a:extLst>
            </p:cNvPr>
            <p:cNvGrpSpPr/>
            <p:nvPr/>
          </p:nvGrpSpPr>
          <p:grpSpPr>
            <a:xfrm>
              <a:off x="1856656" y="4365104"/>
              <a:ext cx="6546390" cy="1008112"/>
              <a:chOff x="1352600" y="4288352"/>
              <a:chExt cx="6546390" cy="1008112"/>
            </a:xfrm>
          </p:grpSpPr>
          <p:sp>
            <p:nvSpPr>
              <p:cNvPr id="2" name="순서도: 자기 디스크 1">
                <a:extLst>
                  <a:ext uri="{FF2B5EF4-FFF2-40B4-BE49-F238E27FC236}">
                    <a16:creationId xmlns:a16="http://schemas.microsoft.com/office/drawing/2014/main" id="{854E37A3-3657-4030-881E-EA7F52CA6FC4}"/>
                  </a:ext>
                </a:extLst>
              </p:cNvPr>
              <p:cNvSpPr/>
              <p:nvPr/>
            </p:nvSpPr>
            <p:spPr>
              <a:xfrm>
                <a:off x="1352600" y="4365104"/>
                <a:ext cx="1296144" cy="854609"/>
              </a:xfrm>
              <a:prstGeom prst="flowChartMagneticDisk">
                <a:avLst/>
              </a:pr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endParaRPr lang="ko-KR" altLang="en-US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" name="화살표: 오른쪽 4">
                <a:extLst>
                  <a:ext uri="{FF2B5EF4-FFF2-40B4-BE49-F238E27FC236}">
                    <a16:creationId xmlns:a16="http://schemas.microsoft.com/office/drawing/2014/main" id="{788DAF18-504F-4857-A8B8-09184BB368DF}"/>
                  </a:ext>
                </a:extLst>
              </p:cNvPr>
              <p:cNvSpPr/>
              <p:nvPr/>
            </p:nvSpPr>
            <p:spPr>
              <a:xfrm>
                <a:off x="2958666" y="4576384"/>
                <a:ext cx="504056" cy="43204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79A3A3-D212-40D6-85EA-57044E6B231E}"/>
                  </a:ext>
                </a:extLst>
              </p:cNvPr>
              <p:cNvSpPr/>
              <p:nvPr/>
            </p:nvSpPr>
            <p:spPr>
              <a:xfrm>
                <a:off x="3772644" y="4366822"/>
                <a:ext cx="1296144" cy="854609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Model</a:t>
                </a:r>
                <a:endParaRPr lang="ko-KR" alt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F53DEB07-ACA5-4009-86AB-A93AD7B21192}"/>
                  </a:ext>
                </a:extLst>
              </p:cNvPr>
              <p:cNvSpPr/>
              <p:nvPr/>
            </p:nvSpPr>
            <p:spPr>
              <a:xfrm>
                <a:off x="5378710" y="4576384"/>
                <a:ext cx="504056" cy="43204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CEE8FF04-FAA5-4EE7-9121-E346E0A6CA09}"/>
                  </a:ext>
                </a:extLst>
              </p:cNvPr>
              <p:cNvSpPr/>
              <p:nvPr/>
            </p:nvSpPr>
            <p:spPr>
              <a:xfrm>
                <a:off x="6192688" y="4288352"/>
                <a:ext cx="1706302" cy="10081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Prediction</a:t>
                </a:r>
                <a:endParaRPr lang="ko-KR" alt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0EF43F-0483-42CD-955D-DB1F50E70DE6}"/>
                </a:ext>
              </a:extLst>
            </p:cNvPr>
            <p:cNvSpPr/>
            <p:nvPr/>
          </p:nvSpPr>
          <p:spPr>
            <a:xfrm>
              <a:off x="920552" y="4167760"/>
              <a:ext cx="8064896" cy="1421480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5EC88B9-5C85-4ED6-8CA5-C82F7CABBA65}"/>
                </a:ext>
              </a:extLst>
            </p:cNvPr>
            <p:cNvSpPr/>
            <p:nvPr/>
          </p:nvSpPr>
          <p:spPr>
            <a:xfrm>
              <a:off x="3739090" y="4080097"/>
              <a:ext cx="2427820" cy="2129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Predictive modeling</a:t>
              </a:r>
              <a:endPara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65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Complexity of machine learning model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일반적으로</a:t>
            </a:r>
            <a:r>
              <a:rPr lang="en-US" altLang="ko-KR" dirty="0">
                <a:cs typeface="Calibri" panose="020F0502020204030204" pitchFamily="34" charset="0"/>
              </a:rPr>
              <a:t>, </a:t>
            </a:r>
            <a:r>
              <a:rPr lang="ko-KR" altLang="en-US" dirty="0">
                <a:cs typeface="Calibri" panose="020F0502020204030204" pitchFamily="34" charset="0"/>
              </a:rPr>
              <a:t>복잡도가 높은 모델이 높은 예측 성능을 지님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최근 개발되는 기계학습 모델들의 복잡도는 점점 증가하고 있음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cs typeface="Calibri" panose="020F0502020204030204" pitchFamily="34" charset="0"/>
              </a:rPr>
              <a:t>Black-box function!</a:t>
            </a: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더욱 정확한 예측을 산출하지만</a:t>
            </a:r>
            <a:r>
              <a:rPr lang="en-US" altLang="ko-KR" dirty="0">
                <a:cs typeface="Calibri" panose="020F0502020204030204" pitchFamily="34" charset="0"/>
              </a:rPr>
              <a:t>, </a:t>
            </a:r>
            <a:r>
              <a:rPr lang="ko-KR" altLang="en-US" dirty="0">
                <a:cs typeface="Calibri" panose="020F0502020204030204" pitchFamily="34" charset="0"/>
              </a:rPr>
              <a:t>예측의 이유를 설명하는 것의 어려움 증가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+mn-lt"/>
                <a:cs typeface="Calibri" panose="020F0502020204030204" pitchFamily="34" charset="0"/>
              </a:rPr>
              <a:t>그러나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, 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실제 과업에 예측모델을 사용하기 위해서는 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‘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왜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’ 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이러한 예측을 하였는지에 대한 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insight 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필요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!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+mn-lt"/>
                <a:cs typeface="Calibri" panose="020F0502020204030204" pitchFamily="34" charset="0"/>
              </a:rPr>
              <a:t>model interpretability</a:t>
            </a:r>
            <a:endParaRPr lang="en-US" altLang="ko-KR" b="1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Introduction </a:t>
            </a:r>
            <a:endParaRPr lang="ko-KR" altLang="en-US" b="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9BED4B-6096-4857-9D66-AC93326B7EBE}"/>
              </a:ext>
            </a:extLst>
          </p:cNvPr>
          <p:cNvGrpSpPr/>
          <p:nvPr/>
        </p:nvGrpSpPr>
        <p:grpSpPr>
          <a:xfrm>
            <a:off x="920552" y="4728169"/>
            <a:ext cx="8064896" cy="1509143"/>
            <a:chOff x="920552" y="4080097"/>
            <a:chExt cx="8064896" cy="150914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65AAA7C-F915-4A79-9618-69143ED06B65}"/>
                </a:ext>
              </a:extLst>
            </p:cNvPr>
            <p:cNvGrpSpPr/>
            <p:nvPr/>
          </p:nvGrpSpPr>
          <p:grpSpPr>
            <a:xfrm>
              <a:off x="1856656" y="4365104"/>
              <a:ext cx="6546390" cy="1008112"/>
              <a:chOff x="1352600" y="4288352"/>
              <a:chExt cx="6546390" cy="1008112"/>
            </a:xfrm>
          </p:grpSpPr>
          <p:sp>
            <p:nvSpPr>
              <p:cNvPr id="11" name="순서도: 자기 디스크 10">
                <a:extLst>
                  <a:ext uri="{FF2B5EF4-FFF2-40B4-BE49-F238E27FC236}">
                    <a16:creationId xmlns:a16="http://schemas.microsoft.com/office/drawing/2014/main" id="{C936BB43-9269-4E2B-8BBC-FDBC9EADAF84}"/>
                  </a:ext>
                </a:extLst>
              </p:cNvPr>
              <p:cNvSpPr/>
              <p:nvPr/>
            </p:nvSpPr>
            <p:spPr>
              <a:xfrm>
                <a:off x="1352600" y="4365104"/>
                <a:ext cx="1296144" cy="854609"/>
              </a:xfrm>
              <a:prstGeom prst="flowChartMagneticDisk">
                <a:avLst/>
              </a:pr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endParaRPr lang="ko-KR" altLang="en-US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9C275FA3-3BC1-4300-97FC-6B8F861D3E38}"/>
                  </a:ext>
                </a:extLst>
              </p:cNvPr>
              <p:cNvSpPr/>
              <p:nvPr/>
            </p:nvSpPr>
            <p:spPr>
              <a:xfrm>
                <a:off x="2958666" y="4576384"/>
                <a:ext cx="504056" cy="43204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DEE6A8-2361-487B-9466-6A7B4E087962}"/>
                  </a:ext>
                </a:extLst>
              </p:cNvPr>
              <p:cNvSpPr/>
              <p:nvPr/>
            </p:nvSpPr>
            <p:spPr>
              <a:xfrm>
                <a:off x="3772644" y="4366822"/>
                <a:ext cx="1296144" cy="85460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(Black-box)</a:t>
                </a:r>
              </a:p>
              <a:p>
                <a:pPr algn="ctr"/>
                <a:r>
                  <a:rPr lang="en-US" altLang="ko-KR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Model</a:t>
                </a:r>
                <a:endParaRPr lang="ko-KR" alt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AC3A0FB3-3697-4ADE-B588-200AC6AD0A4B}"/>
                  </a:ext>
                </a:extLst>
              </p:cNvPr>
              <p:cNvSpPr/>
              <p:nvPr/>
            </p:nvSpPr>
            <p:spPr>
              <a:xfrm>
                <a:off x="5378710" y="4576384"/>
                <a:ext cx="504056" cy="43204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8DDF216-3FE8-44C9-893D-F630361EC51F}"/>
                  </a:ext>
                </a:extLst>
              </p:cNvPr>
              <p:cNvSpPr/>
              <p:nvPr/>
            </p:nvSpPr>
            <p:spPr>
              <a:xfrm>
                <a:off x="6192688" y="4288352"/>
                <a:ext cx="1706302" cy="10081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Prediction</a:t>
                </a:r>
                <a:endParaRPr lang="ko-KR" alt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8685A4-D2AB-41DB-924E-CCED18C66A9C}"/>
                </a:ext>
              </a:extLst>
            </p:cNvPr>
            <p:cNvSpPr/>
            <p:nvPr/>
          </p:nvSpPr>
          <p:spPr>
            <a:xfrm>
              <a:off x="920552" y="4167760"/>
              <a:ext cx="8064896" cy="1421480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64F5B1-AB8B-471E-8EF6-F86FE96914A4}"/>
                </a:ext>
              </a:extLst>
            </p:cNvPr>
            <p:cNvSpPr/>
            <p:nvPr/>
          </p:nvSpPr>
          <p:spPr>
            <a:xfrm>
              <a:off x="3739090" y="4080097"/>
              <a:ext cx="2427820" cy="2129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Predictive modeling</a:t>
              </a:r>
              <a:endPara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2C96D186-3735-47A6-AF48-09B839077311}"/>
              </a:ext>
            </a:extLst>
          </p:cNvPr>
          <p:cNvSpPr/>
          <p:nvPr/>
        </p:nvSpPr>
        <p:spPr>
          <a:xfrm>
            <a:off x="7977336" y="4230596"/>
            <a:ext cx="1008112" cy="416885"/>
          </a:xfrm>
          <a:prstGeom prst="wedgeRoundRectCallout">
            <a:avLst>
              <a:gd name="adj1" fmla="val -46533"/>
              <a:gd name="adj2" fmla="val 143094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Why?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2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Need</a:t>
            </a:r>
            <a:r>
              <a:rPr lang="ko-KR" altLang="en-US" dirty="0">
                <a:cs typeface="Calibri" panose="020F0502020204030204" pitchFamily="34" charset="0"/>
              </a:rPr>
              <a:t> </a:t>
            </a:r>
            <a:r>
              <a:rPr lang="en-US" altLang="ko-KR" dirty="0">
                <a:cs typeface="Calibri" panose="020F0502020204030204" pitchFamily="34" charset="0"/>
              </a:rPr>
              <a:t>for model</a:t>
            </a:r>
            <a:r>
              <a:rPr lang="ko-KR" altLang="en-US" dirty="0">
                <a:cs typeface="Calibri" panose="020F0502020204030204" pitchFamily="34" charset="0"/>
              </a:rPr>
              <a:t> </a:t>
            </a:r>
            <a:r>
              <a:rPr lang="en-US" altLang="ko-KR" dirty="0">
                <a:cs typeface="Calibri" panose="020F0502020204030204" pitchFamily="34" charset="0"/>
              </a:rPr>
              <a:t>interpretability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Model interpretability: 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예측 결과에 대해 설명할 수 있는 능력</a:t>
            </a: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+mn-lt"/>
                <a:cs typeface="Calibri" panose="020F0502020204030204" pitchFamily="34" charset="0"/>
              </a:rPr>
              <a:t>기계학습 전문가의 입장에서는 예측모델의 성능을 정확도와 같은 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metric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을 통해 판단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+mn-lt"/>
                <a:cs typeface="Calibri" panose="020F0502020204030204" pitchFamily="34" charset="0"/>
              </a:rPr>
              <a:t>비전문가 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(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최종 의사결정자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) 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입장에서는 예측모델이 산출한 </a:t>
            </a:r>
            <a:r>
              <a:rPr lang="ko-KR" altLang="en-US" b="1" dirty="0">
                <a:latin typeface="+mn-lt"/>
                <a:cs typeface="Calibri" panose="020F0502020204030204" pitchFamily="34" charset="0"/>
              </a:rPr>
              <a:t>특정 예측을 믿어야 하는 이유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를 요구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 lvl="3">
              <a:lnSpc>
                <a:spcPct val="150000"/>
              </a:lnSpc>
            </a:pPr>
            <a:r>
              <a:rPr lang="ko-KR" altLang="en-US" dirty="0">
                <a:latin typeface="+mn-lt"/>
                <a:cs typeface="Calibri" panose="020F0502020204030204" pitchFamily="34" charset="0"/>
              </a:rPr>
              <a:t>특히 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medical diagnosis, terrorism detection 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등 잘못된 예측으로 인한 비용이 상당히 큰 경우 더욱 중요</a:t>
            </a: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Interpretable 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한 간단한 기계학습 모델들이 존재</a:t>
            </a: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Linear model, decision tree etc.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Model interpretability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가 좋은 반면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, 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예측 성능은 매우 낮음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Introduction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41211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+mn-lt"/>
                <a:cs typeface="Calibri" panose="020F0502020204030204" pitchFamily="34" charset="0"/>
              </a:rPr>
              <a:t>eXplainable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 AI (XAI)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lt"/>
                <a:cs typeface="Calibri" panose="020F0502020204030204" pitchFamily="34" charset="0"/>
              </a:rPr>
              <a:t>예측성능이 좋은 기계학습 모델을 활용하면서 예측 결과를 해석할 수 있는 방법</a:t>
            </a: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lt"/>
                <a:cs typeface="Calibri" panose="020F0502020204030204" pitchFamily="34" charset="0"/>
              </a:rPr>
              <a:t>다양한 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XAI 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방법들이 존재</a:t>
            </a: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Class Activation Map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Local Interpretable Model-agnostic Explanations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Layer-wise Relevance Propagation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Shapley Additive Explanations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Grad-cam, LIME, LRP, SHAP …</a:t>
            </a:r>
          </a:p>
          <a:p>
            <a:pPr lvl="2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XAI </a:t>
            </a:r>
            <a:r>
              <a:rPr lang="ko-KR" altLang="en-US" dirty="0"/>
              <a:t>의 목적</a:t>
            </a:r>
            <a:endParaRPr lang="en-US" altLang="ko-KR" dirty="0"/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예측 결과의 이유를 의사결정자에게 납득시키기 위함</a:t>
            </a:r>
            <a:endParaRPr lang="en-US" altLang="ko-KR" dirty="0"/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예측 모델링 파이프라인 중 문제 원인 파악 실마리 제공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Introduction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56893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Class Activation Map (CAM)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딥러닝 프레임 워크에서 예측 원인을 파악하기 위해 등장한 알고리즘</a:t>
            </a: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2016</a:t>
            </a:r>
            <a:r>
              <a:rPr lang="ko-KR" altLang="en-US" dirty="0">
                <a:cs typeface="Calibri" panose="020F0502020204030204" pitchFamily="34" charset="0"/>
              </a:rPr>
              <a:t>년도 </a:t>
            </a:r>
            <a:r>
              <a:rPr lang="en-US" altLang="ko-KR" dirty="0">
                <a:cs typeface="Calibri" panose="020F0502020204030204" pitchFamily="34" charset="0"/>
              </a:rPr>
              <a:t>CVPR </a:t>
            </a:r>
            <a:r>
              <a:rPr lang="ko-KR" altLang="en-US" dirty="0">
                <a:cs typeface="Calibri" panose="020F0502020204030204" pitchFamily="34" charset="0"/>
              </a:rPr>
              <a:t>에서 처음 소개됨</a:t>
            </a: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Method </a:t>
            </a:r>
            <a:endParaRPr lang="ko-KR" altLang="en-US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A70B33-97FC-4D83-BC9B-A3DF15A22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37" y="2523529"/>
            <a:ext cx="66389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</a:t>
            </a:r>
            <a:r>
              <a:rPr lang="ko-KR" altLang="en-US" dirty="0">
                <a:cs typeface="Calibri" panose="020F0502020204030204" pitchFamily="34" charset="0"/>
              </a:rPr>
              <a:t>구조</a:t>
            </a: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CNN </a:t>
            </a:r>
            <a:r>
              <a:rPr lang="ko-KR" altLang="en-US" dirty="0">
                <a:cs typeface="Calibri" panose="020F0502020204030204" pitchFamily="34" charset="0"/>
              </a:rPr>
              <a:t>모델로 예측을 했을 때</a:t>
            </a:r>
            <a:r>
              <a:rPr lang="en-US" altLang="ko-KR" dirty="0">
                <a:cs typeface="Calibri" panose="020F0502020204030204" pitchFamily="34" charset="0"/>
              </a:rPr>
              <a:t>, </a:t>
            </a:r>
            <a:r>
              <a:rPr lang="ko-KR" altLang="en-US" dirty="0">
                <a:cs typeface="Calibri" panose="020F0502020204030204" pitchFamily="34" charset="0"/>
              </a:rPr>
              <a:t>어떤 부분이 </a:t>
            </a:r>
            <a:r>
              <a:rPr lang="en-US" altLang="ko-KR" dirty="0">
                <a:cs typeface="Calibri" panose="020F0502020204030204" pitchFamily="34" charset="0"/>
              </a:rPr>
              <a:t>class </a:t>
            </a:r>
            <a:r>
              <a:rPr lang="ko-KR" altLang="en-US" dirty="0">
                <a:cs typeface="Calibri" panose="020F0502020204030204" pitchFamily="34" charset="0"/>
              </a:rPr>
              <a:t>예측에 큰 영향을 주었는지 확인 가능함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마지막 </a:t>
            </a:r>
            <a:r>
              <a:rPr lang="en-US" altLang="ko-KR" dirty="0">
                <a:cs typeface="Calibri" panose="020F0502020204030204" pitchFamily="34" charset="0"/>
              </a:rPr>
              <a:t>convolution layer </a:t>
            </a:r>
            <a:r>
              <a:rPr lang="ko-KR" altLang="en-US" dirty="0">
                <a:cs typeface="Calibri" panose="020F0502020204030204" pitchFamily="34" charset="0"/>
              </a:rPr>
              <a:t>에서 예측에 따라 </a:t>
            </a:r>
            <a:r>
              <a:rPr lang="en-US" altLang="ko-KR" dirty="0">
                <a:cs typeface="Calibri" panose="020F0502020204030204" pitchFamily="34" charset="0"/>
              </a:rPr>
              <a:t>activated </a:t>
            </a:r>
            <a:r>
              <a:rPr lang="ko-KR" altLang="en-US" dirty="0">
                <a:cs typeface="Calibri" panose="020F0502020204030204" pitchFamily="34" charset="0"/>
              </a:rPr>
              <a:t>된 지역을 보여줌</a:t>
            </a: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Method </a:t>
            </a:r>
            <a:endParaRPr lang="ko-KR" altLang="en-US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7F573B-0FD0-456F-9AAC-DD8198B97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718093"/>
            <a:ext cx="7394128" cy="38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5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</a:t>
            </a:r>
            <a:r>
              <a:rPr lang="ko-KR" altLang="en-US" dirty="0">
                <a:cs typeface="Calibri" panose="020F0502020204030204" pitchFamily="34" charset="0"/>
              </a:rPr>
              <a:t>구조</a:t>
            </a: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Method </a:t>
            </a:r>
            <a:endParaRPr lang="ko-KR" altLang="en-US" b="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5F60E2-1AFC-4C99-8C0D-997A98418AC3}"/>
              </a:ext>
            </a:extLst>
          </p:cNvPr>
          <p:cNvGrpSpPr/>
          <p:nvPr/>
        </p:nvGrpSpPr>
        <p:grpSpPr>
          <a:xfrm>
            <a:off x="348834" y="3218845"/>
            <a:ext cx="1172580" cy="1130072"/>
            <a:chOff x="524508" y="3082365"/>
            <a:chExt cx="1172580" cy="113007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B5663AC-20C6-4FE2-8563-BB5E05B6631F}"/>
                </a:ext>
              </a:extLst>
            </p:cNvPr>
            <p:cNvSpPr/>
            <p:nvPr/>
          </p:nvSpPr>
          <p:spPr>
            <a:xfrm>
              <a:off x="905000" y="3082365"/>
              <a:ext cx="792088" cy="7920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A7A5DF5-0C33-4EF6-87E3-44FE49C608CF}"/>
                </a:ext>
              </a:extLst>
            </p:cNvPr>
            <p:cNvSpPr/>
            <p:nvPr/>
          </p:nvSpPr>
          <p:spPr>
            <a:xfrm>
              <a:off x="824157" y="3160785"/>
              <a:ext cx="792088" cy="792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DE9AAFD-475C-4F25-9645-9C3D395DEFEE}"/>
                </a:ext>
              </a:extLst>
            </p:cNvPr>
            <p:cNvSpPr/>
            <p:nvPr/>
          </p:nvSpPr>
          <p:spPr>
            <a:xfrm>
              <a:off x="714816" y="3239205"/>
              <a:ext cx="792088" cy="792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579DB43-13C7-4DDE-A48A-70B4F3508A53}"/>
                </a:ext>
              </a:extLst>
            </p:cNvPr>
            <p:cNvSpPr/>
            <p:nvPr/>
          </p:nvSpPr>
          <p:spPr>
            <a:xfrm>
              <a:off x="632520" y="3329777"/>
              <a:ext cx="792088" cy="7920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302249F-390C-40BA-87C7-197F7A2E7339}"/>
                </a:ext>
              </a:extLst>
            </p:cNvPr>
            <p:cNvSpPr/>
            <p:nvPr/>
          </p:nvSpPr>
          <p:spPr>
            <a:xfrm>
              <a:off x="524508" y="3420349"/>
              <a:ext cx="792088" cy="79208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DECD1C5-8906-4AF3-AF15-4E609CC4CB96}"/>
              </a:ext>
            </a:extLst>
          </p:cNvPr>
          <p:cNvSpPr/>
          <p:nvPr/>
        </p:nvSpPr>
        <p:spPr>
          <a:xfrm>
            <a:off x="1809857" y="3646798"/>
            <a:ext cx="448358" cy="24986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89B834FC-6436-42BA-8A2E-F03934760329}"/>
              </a:ext>
            </a:extLst>
          </p:cNvPr>
          <p:cNvGraphicFramePr>
            <a:graphicFrameLocks noGrp="1"/>
          </p:cNvGraphicFramePr>
          <p:nvPr/>
        </p:nvGraphicFramePr>
        <p:xfrm>
          <a:off x="2648744" y="1102152"/>
          <a:ext cx="1152129" cy="1030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3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23" name="표 21">
            <a:extLst>
              <a:ext uri="{FF2B5EF4-FFF2-40B4-BE49-F238E27FC236}">
                <a16:creationId xmlns:a16="http://schemas.microsoft.com/office/drawing/2014/main" id="{9D5E9BF6-78A4-471F-A7EB-85EE25FB9A97}"/>
              </a:ext>
            </a:extLst>
          </p:cNvPr>
          <p:cNvGraphicFramePr>
            <a:graphicFrameLocks noGrp="1"/>
          </p:cNvGraphicFramePr>
          <p:nvPr/>
        </p:nvGraphicFramePr>
        <p:xfrm>
          <a:off x="2643103" y="2242915"/>
          <a:ext cx="1152129" cy="1030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3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-3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24" name="표 21">
            <a:extLst>
              <a:ext uri="{FF2B5EF4-FFF2-40B4-BE49-F238E27FC236}">
                <a16:creationId xmlns:a16="http://schemas.microsoft.com/office/drawing/2014/main" id="{06841BA8-15D3-4A23-95FA-DD260B58A928}"/>
              </a:ext>
            </a:extLst>
          </p:cNvPr>
          <p:cNvGraphicFramePr>
            <a:graphicFrameLocks noGrp="1"/>
          </p:cNvGraphicFramePr>
          <p:nvPr/>
        </p:nvGraphicFramePr>
        <p:xfrm>
          <a:off x="2650267" y="3395437"/>
          <a:ext cx="1152129" cy="1030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3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25" name="표 21">
            <a:extLst>
              <a:ext uri="{FF2B5EF4-FFF2-40B4-BE49-F238E27FC236}">
                <a16:creationId xmlns:a16="http://schemas.microsoft.com/office/drawing/2014/main" id="{90ED1A73-B74C-41EF-B2D7-65D76FCC6EB3}"/>
              </a:ext>
            </a:extLst>
          </p:cNvPr>
          <p:cNvGraphicFramePr>
            <a:graphicFrameLocks noGrp="1"/>
          </p:cNvGraphicFramePr>
          <p:nvPr/>
        </p:nvGraphicFramePr>
        <p:xfrm>
          <a:off x="2648743" y="4552434"/>
          <a:ext cx="1152129" cy="1030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3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-3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26" name="표 21">
            <a:extLst>
              <a:ext uri="{FF2B5EF4-FFF2-40B4-BE49-F238E27FC236}">
                <a16:creationId xmlns:a16="http://schemas.microsoft.com/office/drawing/2014/main" id="{150C6331-C7B4-40A4-8EBA-504B07B682AE}"/>
              </a:ext>
            </a:extLst>
          </p:cNvPr>
          <p:cNvGraphicFramePr>
            <a:graphicFrameLocks noGrp="1"/>
          </p:cNvGraphicFramePr>
          <p:nvPr/>
        </p:nvGraphicFramePr>
        <p:xfrm>
          <a:off x="2648743" y="5697112"/>
          <a:ext cx="1152129" cy="1030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3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0AC7B001-0330-4970-8059-D7188C546161}"/>
              </a:ext>
            </a:extLst>
          </p:cNvPr>
          <p:cNvSpPr/>
          <p:nvPr/>
        </p:nvSpPr>
        <p:spPr>
          <a:xfrm>
            <a:off x="4016896" y="1492573"/>
            <a:ext cx="448358" cy="24986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2C04384-9E80-42FC-80F7-2BEF31BFEE71}"/>
              </a:ext>
            </a:extLst>
          </p:cNvPr>
          <p:cNvSpPr/>
          <p:nvPr/>
        </p:nvSpPr>
        <p:spPr>
          <a:xfrm>
            <a:off x="4016896" y="2633336"/>
            <a:ext cx="448358" cy="24986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E4C5EBD-7E93-42B4-8C82-AF7BE1D7EB2A}"/>
              </a:ext>
            </a:extLst>
          </p:cNvPr>
          <p:cNvSpPr/>
          <p:nvPr/>
        </p:nvSpPr>
        <p:spPr>
          <a:xfrm>
            <a:off x="4016896" y="3785858"/>
            <a:ext cx="448358" cy="24986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7B0A59E-1B1B-48B5-A3E9-C0883B1812E0}"/>
              </a:ext>
            </a:extLst>
          </p:cNvPr>
          <p:cNvSpPr/>
          <p:nvPr/>
        </p:nvSpPr>
        <p:spPr>
          <a:xfrm>
            <a:off x="4016896" y="4930827"/>
            <a:ext cx="448358" cy="24986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86BD55A7-1EB9-4A29-9DC2-7FB7BFD2592E}"/>
              </a:ext>
            </a:extLst>
          </p:cNvPr>
          <p:cNvSpPr/>
          <p:nvPr/>
        </p:nvSpPr>
        <p:spPr>
          <a:xfrm>
            <a:off x="4016896" y="6087533"/>
            <a:ext cx="448358" cy="24986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DC5074CC-7041-4C41-A399-5A7FEDBC8AAF}"/>
              </a:ext>
            </a:extLst>
          </p:cNvPr>
          <p:cNvSpPr/>
          <p:nvPr/>
        </p:nvSpPr>
        <p:spPr>
          <a:xfrm>
            <a:off x="4681277" y="1328767"/>
            <a:ext cx="576064" cy="576064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891033DA-E377-4F62-8F7F-65292D24CDA5}"/>
              </a:ext>
            </a:extLst>
          </p:cNvPr>
          <p:cNvSpPr/>
          <p:nvPr/>
        </p:nvSpPr>
        <p:spPr>
          <a:xfrm>
            <a:off x="4681277" y="2470235"/>
            <a:ext cx="576064" cy="576064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710AB086-32A6-4FBE-9A96-6DC7CA1EFF0C}"/>
              </a:ext>
            </a:extLst>
          </p:cNvPr>
          <p:cNvSpPr/>
          <p:nvPr/>
        </p:nvSpPr>
        <p:spPr>
          <a:xfrm>
            <a:off x="4665713" y="3622757"/>
            <a:ext cx="576064" cy="576064"/>
          </a:xfrm>
          <a:prstGeom prst="flowChartConnector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DD4B5C94-7B3D-4866-9EC5-FC8A3D263C47}"/>
              </a:ext>
            </a:extLst>
          </p:cNvPr>
          <p:cNvSpPr/>
          <p:nvPr/>
        </p:nvSpPr>
        <p:spPr>
          <a:xfrm>
            <a:off x="4664968" y="4779754"/>
            <a:ext cx="576064" cy="576064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2A18AB26-F5BE-43EE-BA38-A74310291F63}"/>
              </a:ext>
            </a:extLst>
          </p:cNvPr>
          <p:cNvSpPr/>
          <p:nvPr/>
        </p:nvSpPr>
        <p:spPr>
          <a:xfrm>
            <a:off x="4656840" y="5930216"/>
            <a:ext cx="576064" cy="576064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43C683-E93B-4117-A379-162A584ED809}"/>
              </a:ext>
            </a:extLst>
          </p:cNvPr>
          <p:cNvSpPr txBox="1"/>
          <p:nvPr/>
        </p:nvSpPr>
        <p:spPr>
          <a:xfrm>
            <a:off x="3584848" y="966980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GAP </a:t>
            </a: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</a:t>
            </a:r>
            <a:r>
              <a:rPr lang="ko-KR" altLang="en-US" sz="800" dirty="0">
                <a:solidFill>
                  <a:srgbClr val="FF0000"/>
                </a:solidFill>
              </a:rPr>
              <a:t>각 </a:t>
            </a:r>
            <a:r>
              <a:rPr lang="en-US" altLang="ko-KR" sz="800" dirty="0">
                <a:solidFill>
                  <a:srgbClr val="FF0000"/>
                </a:solidFill>
              </a:rPr>
              <a:t>feature map </a:t>
            </a:r>
            <a:r>
              <a:rPr lang="ko-KR" altLang="en-US" sz="800" dirty="0">
                <a:solidFill>
                  <a:srgbClr val="FF0000"/>
                </a:solidFill>
              </a:rPr>
              <a:t>별 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평균 값</a:t>
            </a:r>
            <a:r>
              <a:rPr lang="en-US" altLang="ko-KR" sz="800" dirty="0">
                <a:solidFill>
                  <a:srgbClr val="FF0000"/>
                </a:solidFill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391CD084-832A-4481-854B-B11444A2D55C}"/>
              </a:ext>
            </a:extLst>
          </p:cNvPr>
          <p:cNvSpPr/>
          <p:nvPr/>
        </p:nvSpPr>
        <p:spPr>
          <a:xfrm>
            <a:off x="7257256" y="1776706"/>
            <a:ext cx="792088" cy="712300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개</a:t>
            </a:r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776A60B1-5EDE-4A6E-BD2B-1913F2AAB23E}"/>
              </a:ext>
            </a:extLst>
          </p:cNvPr>
          <p:cNvSpPr/>
          <p:nvPr/>
        </p:nvSpPr>
        <p:spPr>
          <a:xfrm>
            <a:off x="7257256" y="2941115"/>
            <a:ext cx="792088" cy="712300"/>
          </a:xfrm>
          <a:prstGeom prst="flowChartConnector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고양이</a:t>
            </a:r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7BC099BF-861F-46BF-806C-7B22E18A7C6D}"/>
              </a:ext>
            </a:extLst>
          </p:cNvPr>
          <p:cNvSpPr/>
          <p:nvPr/>
        </p:nvSpPr>
        <p:spPr>
          <a:xfrm>
            <a:off x="7323884" y="4129387"/>
            <a:ext cx="792088" cy="712300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사람</a:t>
            </a:r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19461792-0CCB-44DE-8E4E-0ADE14D60F2F}"/>
              </a:ext>
            </a:extLst>
          </p:cNvPr>
          <p:cNvSpPr/>
          <p:nvPr/>
        </p:nvSpPr>
        <p:spPr>
          <a:xfrm>
            <a:off x="7323884" y="5317659"/>
            <a:ext cx="792088" cy="712300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오리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F61BCA3-2408-4001-93B1-48BD84895000}"/>
              </a:ext>
            </a:extLst>
          </p:cNvPr>
          <p:cNvCxnSpPr>
            <a:stCxn id="32" idx="6"/>
            <a:endCxn id="38" idx="2"/>
          </p:cNvCxnSpPr>
          <p:nvPr/>
        </p:nvCxnSpPr>
        <p:spPr>
          <a:xfrm>
            <a:off x="5257341" y="1616799"/>
            <a:ext cx="1999915" cy="516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9EAB6F6-B634-4ABA-8C9F-5BB9354F7F2A}"/>
              </a:ext>
            </a:extLst>
          </p:cNvPr>
          <p:cNvCxnSpPr>
            <a:cxnSpLocks/>
            <a:stCxn id="32" idx="6"/>
            <a:endCxn id="39" idx="2"/>
          </p:cNvCxnSpPr>
          <p:nvPr/>
        </p:nvCxnSpPr>
        <p:spPr>
          <a:xfrm>
            <a:off x="5257341" y="1616799"/>
            <a:ext cx="1999915" cy="168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18E8FCE-7726-4A73-A949-DF3404F57E8A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5257341" y="1616799"/>
            <a:ext cx="2066543" cy="286873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C93A3E7-9658-44CD-A33C-925A46D554A4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>
            <a:off x="5257341" y="1616799"/>
            <a:ext cx="2066543" cy="405701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6118026-6E22-4C64-AEFE-A719D49F8C78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 flipV="1">
            <a:off x="5257341" y="2132856"/>
            <a:ext cx="1999915" cy="62541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8B439C7-98A3-4BE8-9818-69908AA67128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5257341" y="2758267"/>
            <a:ext cx="1999915" cy="53899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AB1B52D-D38F-4511-8BE0-8214D1180F36}"/>
              </a:ext>
            </a:extLst>
          </p:cNvPr>
          <p:cNvCxnSpPr>
            <a:cxnSpLocks/>
            <a:stCxn id="33" idx="6"/>
            <a:endCxn id="40" idx="2"/>
          </p:cNvCxnSpPr>
          <p:nvPr/>
        </p:nvCxnSpPr>
        <p:spPr>
          <a:xfrm>
            <a:off x="5257341" y="2758267"/>
            <a:ext cx="2066543" cy="172727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7B29F9D-E9B2-48C3-B606-56FB42D3D954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>
            <a:off x="5257341" y="2758267"/>
            <a:ext cx="2066543" cy="291554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D1AB7478-9A1F-487B-B0CB-7FC24282EC40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 flipV="1">
            <a:off x="5241777" y="2132856"/>
            <a:ext cx="2015479" cy="177793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1FD4579-A8A4-4E50-9241-C4226F2A3CA9}"/>
              </a:ext>
            </a:extLst>
          </p:cNvPr>
          <p:cNvCxnSpPr>
            <a:cxnSpLocks/>
            <a:stCxn id="34" idx="6"/>
            <a:endCxn id="39" idx="2"/>
          </p:cNvCxnSpPr>
          <p:nvPr/>
        </p:nvCxnSpPr>
        <p:spPr>
          <a:xfrm flipV="1">
            <a:off x="5241777" y="3297265"/>
            <a:ext cx="2015479" cy="61352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363C82E-4E56-4A41-ACB2-BE0061E6378D}"/>
              </a:ext>
            </a:extLst>
          </p:cNvPr>
          <p:cNvCxnSpPr>
            <a:cxnSpLocks/>
            <a:stCxn id="34" idx="6"/>
            <a:endCxn id="40" idx="2"/>
          </p:cNvCxnSpPr>
          <p:nvPr/>
        </p:nvCxnSpPr>
        <p:spPr>
          <a:xfrm>
            <a:off x="5241777" y="3910789"/>
            <a:ext cx="2082107" cy="57474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8BF6E38-C383-44F6-9321-73AD94D46C62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>
            <a:off x="5241777" y="3910789"/>
            <a:ext cx="2082107" cy="176302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755855A-B1A9-493E-A166-D8EA4BE3A1D4}"/>
              </a:ext>
            </a:extLst>
          </p:cNvPr>
          <p:cNvCxnSpPr>
            <a:cxnSpLocks/>
            <a:stCxn id="35" idx="6"/>
            <a:endCxn id="38" idx="2"/>
          </p:cNvCxnSpPr>
          <p:nvPr/>
        </p:nvCxnSpPr>
        <p:spPr>
          <a:xfrm flipV="1">
            <a:off x="5241032" y="2132856"/>
            <a:ext cx="2016224" cy="29349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0C9CD76-598F-43E4-A9FB-4B8F36F83FFD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 flipV="1">
            <a:off x="5241032" y="3297265"/>
            <a:ext cx="2016224" cy="177052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7CA8EA7-E394-4DE1-901D-9A1715BC96A6}"/>
              </a:ext>
            </a:extLst>
          </p:cNvPr>
          <p:cNvCxnSpPr>
            <a:cxnSpLocks/>
            <a:stCxn id="35" idx="6"/>
            <a:endCxn id="40" idx="2"/>
          </p:cNvCxnSpPr>
          <p:nvPr/>
        </p:nvCxnSpPr>
        <p:spPr>
          <a:xfrm flipV="1">
            <a:off x="5241032" y="4485537"/>
            <a:ext cx="2082852" cy="58224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D4AA352B-DD38-4FB9-8F93-99EEE997E98A}"/>
              </a:ext>
            </a:extLst>
          </p:cNvPr>
          <p:cNvCxnSpPr>
            <a:cxnSpLocks/>
            <a:stCxn id="35" idx="6"/>
            <a:endCxn id="41" idx="2"/>
          </p:cNvCxnSpPr>
          <p:nvPr/>
        </p:nvCxnSpPr>
        <p:spPr>
          <a:xfrm>
            <a:off x="5241032" y="5067786"/>
            <a:ext cx="2082852" cy="60602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CC021A6B-05C9-40F2-A70B-A932D05ED89D}"/>
              </a:ext>
            </a:extLst>
          </p:cNvPr>
          <p:cNvCxnSpPr>
            <a:cxnSpLocks/>
            <a:stCxn id="36" idx="6"/>
            <a:endCxn id="38" idx="2"/>
          </p:cNvCxnSpPr>
          <p:nvPr/>
        </p:nvCxnSpPr>
        <p:spPr>
          <a:xfrm flipV="1">
            <a:off x="5232904" y="2132856"/>
            <a:ext cx="2024352" cy="408539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23B5A28C-4956-44D6-89D4-51A1B62D8A9C}"/>
              </a:ext>
            </a:extLst>
          </p:cNvPr>
          <p:cNvCxnSpPr>
            <a:cxnSpLocks/>
            <a:stCxn id="36" idx="6"/>
            <a:endCxn id="41" idx="2"/>
          </p:cNvCxnSpPr>
          <p:nvPr/>
        </p:nvCxnSpPr>
        <p:spPr>
          <a:xfrm flipV="1">
            <a:off x="5232904" y="5673809"/>
            <a:ext cx="2090980" cy="54443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31D4FFC-9BEF-406B-9934-9FDA1DF5B08E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32904" y="4485537"/>
            <a:ext cx="2090980" cy="173271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CDC8390-27C7-46A4-A5F7-107BB1B9C099}"/>
              </a:ext>
            </a:extLst>
          </p:cNvPr>
          <p:cNvCxnSpPr>
            <a:cxnSpLocks/>
            <a:stCxn id="36" idx="6"/>
            <a:endCxn id="39" idx="2"/>
          </p:cNvCxnSpPr>
          <p:nvPr/>
        </p:nvCxnSpPr>
        <p:spPr>
          <a:xfrm flipV="1">
            <a:off x="5232904" y="3297265"/>
            <a:ext cx="2024352" cy="292098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6F8A8B9-36B6-4B67-BDE5-4E450C73F1AF}"/>
              </a:ext>
            </a:extLst>
          </p:cNvPr>
          <p:cNvSpPr txBox="1"/>
          <p:nvPr/>
        </p:nvSpPr>
        <p:spPr>
          <a:xfrm>
            <a:off x="6897216" y="136225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Target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Class</a:t>
            </a:r>
            <a:endParaRPr lang="ko-KR" altLang="en-US" sz="16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F9D602F-BC9F-4944-90E7-ECF586B8896D}"/>
              </a:ext>
            </a:extLst>
          </p:cNvPr>
          <p:cNvSpPr txBox="1"/>
          <p:nvPr/>
        </p:nvSpPr>
        <p:spPr>
          <a:xfrm>
            <a:off x="-136504" y="4465368"/>
            <a:ext cx="2342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Last </a:t>
            </a:r>
          </a:p>
          <a:p>
            <a:pPr algn="ctr"/>
            <a:r>
              <a:rPr lang="en-US" altLang="ko-KR" sz="1600" b="1" dirty="0"/>
              <a:t>Convolution Layer</a:t>
            </a:r>
            <a:endParaRPr lang="ko-KR" altLang="en-US" sz="16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603C5E8-B2C8-4FC7-A105-CC3E6EC2C675}"/>
              </a:ext>
            </a:extLst>
          </p:cNvPr>
          <p:cNvSpPr txBox="1"/>
          <p:nvPr/>
        </p:nvSpPr>
        <p:spPr>
          <a:xfrm>
            <a:off x="8014637" y="3104342"/>
            <a:ext cx="1765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Predicted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Class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D07E600-F4A2-4B9F-876A-9CC5F35B6CDB}"/>
              </a:ext>
            </a:extLst>
          </p:cNvPr>
          <p:cNvSpPr txBox="1"/>
          <p:nvPr/>
        </p:nvSpPr>
        <p:spPr>
          <a:xfrm rot="2065895">
            <a:off x="5105101" y="160187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Weight </a:t>
            </a:r>
            <a:r>
              <a:rPr lang="ko-KR" altLang="en-US" sz="1600" b="1" i="0" dirty="0">
                <a:effectLst/>
                <a:latin typeface="Courier New" panose="02070309020205020404" pitchFamily="49" charset="0"/>
              </a:rPr>
              <a:t>①</a:t>
            </a:r>
            <a:endParaRPr lang="ko-KR" altLang="en-US" sz="16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75832B4-0F19-4BC4-AD02-D3E234A114D8}"/>
              </a:ext>
            </a:extLst>
          </p:cNvPr>
          <p:cNvSpPr txBox="1"/>
          <p:nvPr/>
        </p:nvSpPr>
        <p:spPr>
          <a:xfrm rot="967988">
            <a:off x="5113325" y="2546823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Weight</a:t>
            </a:r>
            <a:r>
              <a:rPr lang="ko-KR" altLang="en-US" sz="1600" b="1" dirty="0">
                <a:latin typeface="Courier New" panose="02070309020205020404" pitchFamily="49" charset="0"/>
              </a:rPr>
              <a:t> </a:t>
            </a:r>
            <a:r>
              <a:rPr lang="ko-KR" altLang="en-US" sz="1600" b="1" i="0" dirty="0">
                <a:effectLst/>
                <a:latin typeface="Courier New" panose="02070309020205020404" pitchFamily="49" charset="0"/>
              </a:rPr>
              <a:t>②</a:t>
            </a:r>
            <a:endParaRPr lang="ko-KR" altLang="en-US" sz="16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3AE88A4-2BC4-4705-BE59-222821776967}"/>
              </a:ext>
            </a:extLst>
          </p:cNvPr>
          <p:cNvSpPr txBox="1"/>
          <p:nvPr/>
        </p:nvSpPr>
        <p:spPr>
          <a:xfrm rot="20616847">
            <a:off x="5139940" y="3378180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Weight </a:t>
            </a:r>
            <a:r>
              <a:rPr lang="ko-KR" altLang="en-US" sz="1600" b="1" i="0" dirty="0">
                <a:effectLst/>
                <a:latin typeface="Courier New" panose="02070309020205020404" pitchFamily="49" charset="0"/>
              </a:rPr>
              <a:t>③</a:t>
            </a:r>
            <a:r>
              <a:rPr lang="ko-KR" altLang="en-US" sz="1600" b="1" dirty="0">
                <a:latin typeface="Courier New" panose="02070309020205020404" pitchFamily="49" charset="0"/>
              </a:rPr>
              <a:t> </a:t>
            </a:r>
            <a:endParaRPr lang="ko-KR" altLang="en-US" sz="16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B5BB213-52EF-40C2-BC23-DBF13B20E038}"/>
              </a:ext>
            </a:extLst>
          </p:cNvPr>
          <p:cNvSpPr txBox="1"/>
          <p:nvPr/>
        </p:nvSpPr>
        <p:spPr>
          <a:xfrm rot="19572455">
            <a:off x="4995966" y="42677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Weight </a:t>
            </a:r>
            <a:r>
              <a:rPr lang="ko-KR" altLang="en-US" sz="1600" b="1" i="0" dirty="0">
                <a:effectLst/>
                <a:latin typeface="Courier New" panose="02070309020205020404" pitchFamily="49" charset="0"/>
              </a:rPr>
              <a:t>④</a:t>
            </a:r>
            <a:r>
              <a:rPr lang="ko-KR" altLang="en-US" sz="1600" b="1" dirty="0">
                <a:latin typeface="Courier New" panose="02070309020205020404" pitchFamily="49" charset="0"/>
              </a:rPr>
              <a:t> </a:t>
            </a:r>
            <a:endParaRPr lang="ko-KR" altLang="en-US" sz="16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DFD86B4-8C60-4613-BA6B-073EF405DD37}"/>
              </a:ext>
            </a:extLst>
          </p:cNvPr>
          <p:cNvSpPr txBox="1"/>
          <p:nvPr/>
        </p:nvSpPr>
        <p:spPr>
          <a:xfrm rot="18485548">
            <a:off x="4967317" y="5177192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Weight </a:t>
            </a:r>
            <a:r>
              <a:rPr lang="ko-KR" altLang="en-US" sz="1600" b="1" i="0" dirty="0">
                <a:effectLst/>
                <a:latin typeface="Courier New" panose="02070309020205020404" pitchFamily="49" charset="0"/>
              </a:rPr>
              <a:t>⑤</a:t>
            </a:r>
            <a:r>
              <a:rPr lang="en-US" altLang="ko-KR" sz="1600" b="1" dirty="0"/>
              <a:t> </a:t>
            </a:r>
            <a:r>
              <a:rPr lang="ko-KR" altLang="en-US" sz="1600" b="1" dirty="0">
                <a:latin typeface="Courier New" panose="02070309020205020404" pitchFamily="49" charset="0"/>
              </a:rPr>
              <a:t> 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3354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162871</TotalTime>
  <Words>1507</Words>
  <Application>Microsoft Office PowerPoint</Application>
  <PresentationFormat>A4 용지(210x297mm)</PresentationFormat>
  <Paragraphs>588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맑은 고딕</vt:lpstr>
      <vt:lpstr>-윤고딕120</vt:lpstr>
      <vt:lpstr>Arial</vt:lpstr>
      <vt:lpstr>Calibri</vt:lpstr>
      <vt:lpstr>Cambria Math</vt:lpstr>
      <vt:lpstr>Courier New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SAIT</dc:title>
  <dc:creator>Seokho Kang</dc:creator>
  <cp:lastModifiedBy>한종민</cp:lastModifiedBy>
  <cp:revision>6959</cp:revision>
  <cp:lastPrinted>2020-02-27T09:52:16Z</cp:lastPrinted>
  <dcterms:created xsi:type="dcterms:W3CDTF">2011-11-04T09:12:14Z</dcterms:created>
  <dcterms:modified xsi:type="dcterms:W3CDTF">2021-04-09T14:45:14Z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C:\Users\Seokho\Dropbox\2017_산공학회참석\20171104_산공학회발표_final.pptx</vt:lpwstr>
  </property>
</Properties>
</file>